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8288000" cy="10287000"/>
  <p:notesSz cx="6858000" cy="9144000"/>
  <p:embeddedFontLst>
    <p:embeddedFont>
      <p:font typeface="Arimo Bold" panose="020B0604020202020204" charset="0"/>
      <p:regular r:id="rId21"/>
    </p:embeddedFont>
    <p:embeddedFont>
      <p:font typeface="Calibri" panose="020F0502020204030204" pitchFamily="34" charset="0"/>
      <p:regular r:id="rId22"/>
      <p:bold r:id="rId23"/>
      <p:italic r:id="rId24"/>
      <p:boldItalic r:id="rId25"/>
    </p:embeddedFont>
    <p:embeddedFont>
      <p:font typeface="Hibernate" panose="02000503000000000000" charset="0"/>
      <p:regular r:id="rId26"/>
    </p:embeddedFont>
    <p:embeddedFont>
      <p:font typeface="HK Grotesk Bold" panose="020B0604020202020204" charset="0"/>
      <p:regular r:id="rId27"/>
    </p:embeddedFont>
    <p:embeddedFont>
      <p:font typeface="HK Grotesk Light" panose="020B0604020202020204" charset="0"/>
      <p:regular r:id="rId28"/>
    </p:embeddedFont>
    <p:embeddedFont>
      <p:font typeface="HK Grotesk Light Bold" panose="020B0604020202020204" charset="0"/>
      <p:regular r:id="rId29"/>
    </p:embeddedFont>
    <p:embeddedFont>
      <p:font typeface="Open Sans Light" panose="020B0604020202020204" charset="0"/>
      <p:regular r:id="rId30"/>
    </p:embeddedFont>
    <p:embeddedFont>
      <p:font typeface="Times Neue Roman Bold"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802"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12/8/2020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2000"/>
          </a:blip>
          <a:srcRect/>
          <a:stretch>
            <a:fillRect/>
          </a:stretch>
        </p:blipFill>
        <p:spPr>
          <a:xfrm rot="-3348487">
            <a:off x="-3218293" y="3528986"/>
            <a:ext cx="20614129" cy="6635594"/>
          </a:xfrm>
          <a:prstGeom prst="rect">
            <a:avLst/>
          </a:prstGeom>
        </p:spPr>
      </p:pic>
      <p:sp>
        <p:nvSpPr>
          <p:cNvPr id="3" name="TextBox 3"/>
          <p:cNvSpPr txBox="1"/>
          <p:nvPr/>
        </p:nvSpPr>
        <p:spPr>
          <a:xfrm>
            <a:off x="1837655" y="1085850"/>
            <a:ext cx="14612690" cy="1988820"/>
          </a:xfrm>
          <a:prstGeom prst="rect">
            <a:avLst/>
          </a:prstGeom>
        </p:spPr>
        <p:txBody>
          <a:bodyPr lIns="0" tIns="0" rIns="0" bIns="0" rtlCol="0" anchor="t">
            <a:spAutoFit/>
          </a:bodyPr>
          <a:lstStyle/>
          <a:p>
            <a:pPr algn="ctr">
              <a:lnSpc>
                <a:spcPts val="7770"/>
              </a:lnSpc>
            </a:pPr>
            <a:r>
              <a:rPr lang="en-US" sz="7000" spc="-210">
                <a:solidFill>
                  <a:srgbClr val="FFFFFF"/>
                </a:solidFill>
                <a:latin typeface="HK Grotesk Bold"/>
              </a:rPr>
              <a:t>APPLIANCE AUTOMATION USING</a:t>
            </a:r>
          </a:p>
          <a:p>
            <a:pPr algn="ctr">
              <a:lnSpc>
                <a:spcPts val="7770"/>
              </a:lnSpc>
            </a:pPr>
            <a:r>
              <a:rPr lang="en-US" sz="7000" spc="-210">
                <a:solidFill>
                  <a:srgbClr val="FFFFFF"/>
                </a:solidFill>
                <a:latin typeface="HK Grotesk Bold"/>
              </a:rPr>
              <a:t>HAND GESTURES</a:t>
            </a:r>
          </a:p>
        </p:txBody>
      </p:sp>
      <p:sp>
        <p:nvSpPr>
          <p:cNvPr id="4" name="TextBox 4"/>
          <p:cNvSpPr txBox="1"/>
          <p:nvPr/>
        </p:nvSpPr>
        <p:spPr>
          <a:xfrm>
            <a:off x="4226682" y="3858772"/>
            <a:ext cx="9834636" cy="2235418"/>
          </a:xfrm>
          <a:prstGeom prst="rect">
            <a:avLst/>
          </a:prstGeom>
        </p:spPr>
        <p:txBody>
          <a:bodyPr lIns="0" tIns="0" rIns="0" bIns="0" rtlCol="0" anchor="t">
            <a:spAutoFit/>
          </a:bodyPr>
          <a:lstStyle/>
          <a:p>
            <a:pPr algn="ctr">
              <a:lnSpc>
                <a:spcPts val="3551"/>
              </a:lnSpc>
            </a:pPr>
            <a:r>
              <a:rPr lang="en-US" sz="3199">
                <a:solidFill>
                  <a:srgbClr val="57FFDC"/>
                </a:solidFill>
                <a:latin typeface="HK Grotesk Light Bold"/>
              </a:rPr>
              <a:t>SUBMITTED IN THE PARTIAL FULFILLMENT FOR THE AWARD OF THE DEGREE OF</a:t>
            </a:r>
          </a:p>
          <a:p>
            <a:pPr algn="ctr">
              <a:lnSpc>
                <a:spcPts val="3551"/>
              </a:lnSpc>
            </a:pPr>
            <a:r>
              <a:rPr lang="en-US" sz="3199">
                <a:solidFill>
                  <a:srgbClr val="57FFDC"/>
                </a:solidFill>
                <a:latin typeface="HK Grotesk Light Bold"/>
              </a:rPr>
              <a:t>BACHELOR OF ENGINEERING </a:t>
            </a:r>
          </a:p>
          <a:p>
            <a:pPr algn="ctr">
              <a:lnSpc>
                <a:spcPts val="3551"/>
              </a:lnSpc>
            </a:pPr>
            <a:r>
              <a:rPr lang="en-US" sz="3199">
                <a:solidFill>
                  <a:srgbClr val="57FFDC"/>
                </a:solidFill>
                <a:latin typeface="HK Grotesk Light Bold"/>
              </a:rPr>
              <a:t> IN</a:t>
            </a:r>
          </a:p>
          <a:p>
            <a:pPr algn="ctr">
              <a:lnSpc>
                <a:spcPts val="3551"/>
              </a:lnSpc>
            </a:pPr>
            <a:r>
              <a:rPr lang="en-US" sz="3199">
                <a:solidFill>
                  <a:srgbClr val="57FFDC"/>
                </a:solidFill>
                <a:latin typeface="HK Grotesk Light Bold"/>
              </a:rPr>
              <a:t>ARTIFICIAL ENGINEERING AND MACHINE LEARNING</a:t>
            </a:r>
          </a:p>
        </p:txBody>
      </p:sp>
      <p:grpSp>
        <p:nvGrpSpPr>
          <p:cNvPr id="5" name="Group 5"/>
          <p:cNvGrpSpPr/>
          <p:nvPr/>
        </p:nvGrpSpPr>
        <p:grpSpPr>
          <a:xfrm>
            <a:off x="15330652" y="7061766"/>
            <a:ext cx="1928648" cy="2074442"/>
            <a:chOff x="0" y="0"/>
            <a:chExt cx="2571531" cy="2765923"/>
          </a:xfrm>
        </p:grpSpPr>
        <p:sp>
          <p:nvSpPr>
            <p:cNvPr id="6" name="AutoShape 6"/>
            <p:cNvSpPr/>
            <p:nvPr/>
          </p:nvSpPr>
          <p:spPr>
            <a:xfrm>
              <a:off x="2508031" y="0"/>
              <a:ext cx="63500" cy="1767642"/>
            </a:xfrm>
            <a:prstGeom prst="rect">
              <a:avLst/>
            </a:prstGeom>
            <a:solidFill>
              <a:srgbClr val="57FFDC"/>
            </a:solidFill>
          </p:spPr>
        </p:sp>
        <p:sp>
          <p:nvSpPr>
            <p:cNvPr id="7" name="TextBox 7"/>
            <p:cNvSpPr txBox="1"/>
            <p:nvPr/>
          </p:nvSpPr>
          <p:spPr>
            <a:xfrm>
              <a:off x="0" y="2310295"/>
              <a:ext cx="2571531" cy="455628"/>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01</a:t>
              </a:r>
            </a:p>
          </p:txBody>
        </p:sp>
      </p:grpSp>
      <p:sp>
        <p:nvSpPr>
          <p:cNvPr id="8" name="TextBox 8"/>
          <p:cNvSpPr txBox="1"/>
          <p:nvPr/>
        </p:nvSpPr>
        <p:spPr>
          <a:xfrm>
            <a:off x="6864727" y="6564180"/>
            <a:ext cx="4558546" cy="3025902"/>
          </a:xfrm>
          <a:prstGeom prst="rect">
            <a:avLst/>
          </a:prstGeom>
        </p:spPr>
        <p:txBody>
          <a:bodyPr lIns="0" tIns="0" rIns="0" bIns="0" rtlCol="0" anchor="t">
            <a:spAutoFit/>
          </a:bodyPr>
          <a:lstStyle/>
          <a:p>
            <a:pPr algn="ctr">
              <a:lnSpc>
                <a:spcPts val="2664"/>
              </a:lnSpc>
              <a:spcBef>
                <a:spcPct val="0"/>
              </a:spcBef>
            </a:pPr>
            <a:r>
              <a:rPr lang="en-US" sz="2400">
                <a:solidFill>
                  <a:srgbClr val="FFFFFF"/>
                </a:solidFill>
                <a:latin typeface="HK Grotesk Bold Bold"/>
              </a:rPr>
              <a:t>SUBMITTED BY: </a:t>
            </a:r>
          </a:p>
          <a:p>
            <a:pPr algn="ctr">
              <a:lnSpc>
                <a:spcPts val="2664"/>
              </a:lnSpc>
              <a:spcBef>
                <a:spcPct val="0"/>
              </a:spcBef>
            </a:pPr>
            <a:r>
              <a:rPr lang="en-US" sz="2400">
                <a:solidFill>
                  <a:srgbClr val="FFFFFF"/>
                </a:solidFill>
                <a:latin typeface="HK Grotesk Bold Bold"/>
              </a:rPr>
              <a:t>PRANAY REDDY(18BCS6100)</a:t>
            </a:r>
          </a:p>
          <a:p>
            <a:pPr algn="ctr">
              <a:lnSpc>
                <a:spcPts val="2664"/>
              </a:lnSpc>
              <a:spcBef>
                <a:spcPct val="0"/>
              </a:spcBef>
            </a:pPr>
            <a:r>
              <a:rPr lang="en-US" sz="2400">
                <a:solidFill>
                  <a:srgbClr val="FFFFFF"/>
                </a:solidFill>
                <a:latin typeface="HK Grotesk Bold Bold"/>
              </a:rPr>
              <a:t>CHITRANG JUNEJA(18BCS6115)</a:t>
            </a:r>
          </a:p>
          <a:p>
            <a:pPr algn="ctr">
              <a:lnSpc>
                <a:spcPts val="2664"/>
              </a:lnSpc>
              <a:spcBef>
                <a:spcPct val="0"/>
              </a:spcBef>
            </a:pPr>
            <a:r>
              <a:rPr lang="en-US" sz="2400">
                <a:solidFill>
                  <a:srgbClr val="FFFFFF"/>
                </a:solidFill>
                <a:latin typeface="HK Grotesk Bold Bold"/>
              </a:rPr>
              <a:t>SEJAL GULATI(18BCS6116)</a:t>
            </a:r>
          </a:p>
          <a:p>
            <a:pPr algn="ctr">
              <a:lnSpc>
                <a:spcPts val="2664"/>
              </a:lnSpc>
              <a:spcBef>
                <a:spcPct val="0"/>
              </a:spcBef>
            </a:pPr>
            <a:r>
              <a:rPr lang="en-US" sz="2400">
                <a:solidFill>
                  <a:srgbClr val="FFFFFF"/>
                </a:solidFill>
                <a:latin typeface="HK Grotesk Bold Bold"/>
              </a:rPr>
              <a:t>LAYBA SHAIKH(18BCS6117)</a:t>
            </a:r>
          </a:p>
          <a:p>
            <a:pPr algn="ctr">
              <a:lnSpc>
                <a:spcPts val="2664"/>
              </a:lnSpc>
              <a:spcBef>
                <a:spcPct val="0"/>
              </a:spcBef>
            </a:pPr>
            <a:r>
              <a:rPr lang="en-US" sz="2400">
                <a:solidFill>
                  <a:srgbClr val="FFFFFF"/>
                </a:solidFill>
                <a:latin typeface="HK Grotesk Bold Bold"/>
              </a:rPr>
              <a:t>SACHIN KAUSHIK(18BCS6119)</a:t>
            </a:r>
          </a:p>
          <a:p>
            <a:pPr algn="ctr">
              <a:lnSpc>
                <a:spcPts val="2664"/>
              </a:lnSpc>
              <a:spcBef>
                <a:spcPct val="0"/>
              </a:spcBef>
            </a:pPr>
            <a:endParaRPr lang="en-US" sz="2400">
              <a:solidFill>
                <a:srgbClr val="FFFFFF"/>
              </a:solidFill>
              <a:latin typeface="HK Grotesk Bold Bold"/>
            </a:endParaRPr>
          </a:p>
          <a:p>
            <a:pPr algn="ctr">
              <a:lnSpc>
                <a:spcPts val="2664"/>
              </a:lnSpc>
              <a:spcBef>
                <a:spcPct val="0"/>
              </a:spcBef>
            </a:pPr>
            <a:r>
              <a:rPr lang="en-US" sz="2400">
                <a:solidFill>
                  <a:srgbClr val="FFFFFF"/>
                </a:solidFill>
                <a:latin typeface="HK Grotesk Bold Bold"/>
              </a:rPr>
              <a:t>UNDER THE SUPERVISION OF:</a:t>
            </a:r>
          </a:p>
          <a:p>
            <a:pPr algn="ctr">
              <a:lnSpc>
                <a:spcPts val="2664"/>
              </a:lnSpc>
              <a:spcBef>
                <a:spcPct val="0"/>
              </a:spcBef>
            </a:pPr>
            <a:r>
              <a:rPr lang="en-US" sz="2400">
                <a:solidFill>
                  <a:srgbClr val="FFFFFF"/>
                </a:solidFill>
                <a:latin typeface="HK Grotesk Bold Bold"/>
              </a:rPr>
              <a:t>MR. SOMSIRSA CHATTERJEE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4576175" y="1317895"/>
            <a:ext cx="9135650" cy="2213526"/>
            <a:chOff x="0" y="0"/>
            <a:chExt cx="12180867" cy="2951368"/>
          </a:xfrm>
        </p:grpSpPr>
        <p:sp>
          <p:nvSpPr>
            <p:cNvPr id="3" name="TextBox 3"/>
            <p:cNvSpPr txBox="1"/>
            <p:nvPr/>
          </p:nvSpPr>
          <p:spPr>
            <a:xfrm>
              <a:off x="0" y="66675"/>
              <a:ext cx="12180867" cy="1555745"/>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Results and Outputs</a:t>
              </a:r>
            </a:p>
          </p:txBody>
        </p:sp>
        <p:sp>
          <p:nvSpPr>
            <p:cNvPr id="4" name="TextBox 4"/>
            <p:cNvSpPr txBox="1"/>
            <p:nvPr/>
          </p:nvSpPr>
          <p:spPr>
            <a:xfrm>
              <a:off x="0" y="2306914"/>
              <a:ext cx="11523940" cy="644453"/>
            </a:xfrm>
            <a:prstGeom prst="rect">
              <a:avLst/>
            </a:prstGeom>
          </p:spPr>
          <p:txBody>
            <a:bodyPr lIns="0" tIns="0" rIns="0" bIns="0" rtlCol="0" anchor="t">
              <a:spAutoFit/>
            </a:bodyPr>
            <a:lstStyle/>
            <a:p>
              <a:pPr algn="ctr">
                <a:lnSpc>
                  <a:spcPts val="3900"/>
                </a:lnSpc>
              </a:pPr>
              <a:endParaRPr/>
            </a:p>
          </p:txBody>
        </p:sp>
      </p:grpSp>
      <p:pic>
        <p:nvPicPr>
          <p:cNvPr id="5" name="Picture 5"/>
          <p:cNvPicPr>
            <a:picLocks noChangeAspect="1"/>
          </p:cNvPicPr>
          <p:nvPr/>
        </p:nvPicPr>
        <p:blipFill>
          <a:blip r:embed="rId2">
            <a:alphaModFix amt="29000"/>
          </a:blip>
          <a:srcRect/>
          <a:stretch>
            <a:fillRect/>
          </a:stretch>
        </p:blipFill>
        <p:spPr>
          <a:xfrm rot="-231817">
            <a:off x="-2041502" y="5206915"/>
            <a:ext cx="21853999" cy="7390754"/>
          </a:xfrm>
          <a:prstGeom prst="rect">
            <a:avLst/>
          </a:prstGeom>
        </p:spPr>
      </p:pic>
      <p:grpSp>
        <p:nvGrpSpPr>
          <p:cNvPr id="6" name="Group 6"/>
          <p:cNvGrpSpPr/>
          <p:nvPr/>
        </p:nvGrpSpPr>
        <p:grpSpPr>
          <a:xfrm>
            <a:off x="984960" y="7183858"/>
            <a:ext cx="616957" cy="2082656"/>
            <a:chOff x="0" y="0"/>
            <a:chExt cx="822610" cy="2776875"/>
          </a:xfrm>
        </p:grpSpPr>
        <p:sp>
          <p:nvSpPr>
            <p:cNvPr id="7" name="AutoShape 7"/>
            <p:cNvSpPr/>
            <p:nvPr/>
          </p:nvSpPr>
          <p:spPr>
            <a:xfrm>
              <a:off x="0" y="0"/>
              <a:ext cx="63500" cy="1767642"/>
            </a:xfrm>
            <a:prstGeom prst="rect">
              <a:avLst/>
            </a:prstGeom>
            <a:solidFill>
              <a:srgbClr val="57FFDC"/>
            </a:solidFill>
          </p:spPr>
        </p:sp>
        <p:sp>
          <p:nvSpPr>
            <p:cNvPr id="8" name="TextBox 8"/>
            <p:cNvSpPr txBox="1"/>
            <p:nvPr/>
          </p:nvSpPr>
          <p:spPr>
            <a:xfrm>
              <a:off x="0" y="2310295"/>
              <a:ext cx="822610" cy="466581"/>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10</a:t>
              </a:r>
            </a:p>
          </p:txBody>
        </p:sp>
      </p:grpSp>
      <p:sp>
        <p:nvSpPr>
          <p:cNvPr id="9" name="TextBox 9"/>
          <p:cNvSpPr txBox="1"/>
          <p:nvPr/>
        </p:nvSpPr>
        <p:spPr>
          <a:xfrm>
            <a:off x="982146" y="3398071"/>
            <a:ext cx="16323707" cy="4822698"/>
          </a:xfrm>
          <a:prstGeom prst="rect">
            <a:avLst/>
          </a:prstGeom>
        </p:spPr>
        <p:txBody>
          <a:bodyPr lIns="0" tIns="0" rIns="0" bIns="0" rtlCol="0" anchor="t">
            <a:spAutoFit/>
          </a:bodyPr>
          <a:lstStyle/>
          <a:p>
            <a:pPr algn="ctr">
              <a:lnSpc>
                <a:spcPts val="4296"/>
              </a:lnSpc>
            </a:pPr>
            <a:r>
              <a:rPr lang="en-US" sz="2400">
                <a:solidFill>
                  <a:srgbClr val="FFFFFF"/>
                </a:solidFill>
                <a:latin typeface="HK Grotesk Bold Bold"/>
              </a:rPr>
              <a:t>IN THIS PROJECT WE MADE AN APPLICATION USING BLUETOOTH ENABLED GLOVE DEVICES</a:t>
            </a:r>
          </a:p>
          <a:p>
            <a:pPr algn="ctr">
              <a:lnSpc>
                <a:spcPts val="4296"/>
              </a:lnSpc>
            </a:pPr>
            <a:r>
              <a:rPr lang="en-US" sz="2400">
                <a:solidFill>
                  <a:srgbClr val="FFFFFF"/>
                </a:solidFill>
                <a:latin typeface="HK Grotesk Bold Bold"/>
              </a:rPr>
              <a:t>WHICH COMMUNICATES WITH A REMOTE WEB SERVER TO CONTROL SMART-DEVICES WITHIN THE HOME. THE</a:t>
            </a:r>
          </a:p>
          <a:p>
            <a:pPr algn="ctr">
              <a:lnSpc>
                <a:spcPts val="4296"/>
              </a:lnSpc>
            </a:pPr>
            <a:r>
              <a:rPr lang="en-US" sz="2400">
                <a:solidFill>
                  <a:srgbClr val="FFFFFF"/>
                </a:solidFill>
                <a:latin typeface="HK Grotesk Bold Bold"/>
              </a:rPr>
              <a:t>HAND GESTURE RECOGNITION SECTION CONSISTS OF A MICROCONTROLLER AND A TRANSMITTER. THE CONTROL</a:t>
            </a:r>
          </a:p>
          <a:p>
            <a:pPr algn="ctr">
              <a:lnSpc>
                <a:spcPts val="4296"/>
              </a:lnSpc>
            </a:pPr>
            <a:r>
              <a:rPr lang="en-US" sz="2400">
                <a:solidFill>
                  <a:srgbClr val="FFFFFF"/>
                </a:solidFill>
                <a:latin typeface="HK Grotesk Bold Bold"/>
              </a:rPr>
              <a:t>HUB CONSISTS OF A RECEIVER, A MICROCONTROLLER, A RELAY SWITCH AND A BLUETOOTH MODULE.</a:t>
            </a:r>
          </a:p>
          <a:p>
            <a:pPr algn="ctr">
              <a:lnSpc>
                <a:spcPts val="4296"/>
              </a:lnSpc>
            </a:pPr>
            <a:r>
              <a:rPr lang="en-US" sz="2400">
                <a:solidFill>
                  <a:srgbClr val="FFFFFF"/>
                </a:solidFill>
                <a:latin typeface="HK Grotesk Bold Bold"/>
              </a:rPr>
              <a:t>WE WILL BE DESIGNING A CHATBOT SERVES AS A FRONTEND IN ORDER TO GUIDE THE USER AND</a:t>
            </a:r>
          </a:p>
          <a:p>
            <a:pPr algn="ctr">
              <a:lnSpc>
                <a:spcPts val="4296"/>
              </a:lnSpc>
            </a:pPr>
            <a:r>
              <a:rPr lang="en-US" sz="2400">
                <a:solidFill>
                  <a:srgbClr val="FFFFFF"/>
                </a:solidFill>
                <a:latin typeface="HK Grotesk Bold Bold"/>
              </a:rPr>
              <a:t>INTERACT WITH HIM.</a:t>
            </a:r>
          </a:p>
          <a:p>
            <a:pPr algn="ctr">
              <a:lnSpc>
                <a:spcPts val="4296"/>
              </a:lnSpc>
            </a:pPr>
            <a:r>
              <a:rPr lang="en-US" sz="2400">
                <a:solidFill>
                  <a:srgbClr val="FFFFFF"/>
                </a:solidFill>
                <a:latin typeface="HK Grotesk Bold Bold"/>
              </a:rPr>
              <a:t>THEN THE GESTURE THE USER MAKES, GETS CAPTURED AND RECOGNIZED AND THEN CONVERTED INTO</a:t>
            </a:r>
          </a:p>
          <a:p>
            <a:pPr algn="ctr">
              <a:lnSpc>
                <a:spcPts val="4296"/>
              </a:lnSpc>
            </a:pPr>
            <a:r>
              <a:rPr lang="en-US" sz="2400">
                <a:solidFill>
                  <a:srgbClr val="FFFFFF"/>
                </a:solidFill>
                <a:latin typeface="HK Grotesk Bold Bold"/>
              </a:rPr>
              <a:t>BINARY FORM IN ORDER AND WILL BE SENT TO THE BLUETOOTH MODULE.</a:t>
            </a:r>
          </a:p>
          <a:p>
            <a:pPr algn="ctr">
              <a:lnSpc>
                <a:spcPts val="4296"/>
              </a:lnSpc>
            </a:pPr>
            <a:r>
              <a:rPr lang="en-US" sz="2400">
                <a:solidFill>
                  <a:srgbClr val="FFFFFF"/>
                </a:solidFill>
                <a:latin typeface="HK Grotesk Bold Bold"/>
              </a:rPr>
              <a:t>WE  USED DEEP LEARNING AND MACHINE LEARNING COLLECTIVELY IN THIS.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4576175" y="1317895"/>
            <a:ext cx="9135650" cy="2213526"/>
            <a:chOff x="0" y="0"/>
            <a:chExt cx="12180867" cy="2951368"/>
          </a:xfrm>
        </p:grpSpPr>
        <p:sp>
          <p:nvSpPr>
            <p:cNvPr id="3" name="TextBox 3"/>
            <p:cNvSpPr txBox="1"/>
            <p:nvPr/>
          </p:nvSpPr>
          <p:spPr>
            <a:xfrm>
              <a:off x="0" y="66675"/>
              <a:ext cx="12180867" cy="1555745"/>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Results and Outputs</a:t>
              </a:r>
            </a:p>
          </p:txBody>
        </p:sp>
        <p:sp>
          <p:nvSpPr>
            <p:cNvPr id="4" name="TextBox 4"/>
            <p:cNvSpPr txBox="1"/>
            <p:nvPr/>
          </p:nvSpPr>
          <p:spPr>
            <a:xfrm>
              <a:off x="0" y="2306914"/>
              <a:ext cx="11523940" cy="644453"/>
            </a:xfrm>
            <a:prstGeom prst="rect">
              <a:avLst/>
            </a:prstGeom>
          </p:spPr>
          <p:txBody>
            <a:bodyPr lIns="0" tIns="0" rIns="0" bIns="0" rtlCol="0" anchor="t">
              <a:spAutoFit/>
            </a:bodyPr>
            <a:lstStyle/>
            <a:p>
              <a:pPr algn="ctr">
                <a:lnSpc>
                  <a:spcPts val="3900"/>
                </a:lnSpc>
              </a:pPr>
              <a:endParaRPr/>
            </a:p>
          </p:txBody>
        </p:sp>
      </p:grpSp>
      <p:pic>
        <p:nvPicPr>
          <p:cNvPr id="5" name="Picture 5"/>
          <p:cNvPicPr>
            <a:picLocks noChangeAspect="1"/>
          </p:cNvPicPr>
          <p:nvPr/>
        </p:nvPicPr>
        <p:blipFill>
          <a:blip r:embed="rId2">
            <a:alphaModFix amt="29000"/>
          </a:blip>
          <a:srcRect/>
          <a:stretch>
            <a:fillRect/>
          </a:stretch>
        </p:blipFill>
        <p:spPr>
          <a:xfrm rot="-231817">
            <a:off x="-2041502" y="5206915"/>
            <a:ext cx="21853999" cy="7390754"/>
          </a:xfrm>
          <a:prstGeom prst="rect">
            <a:avLst/>
          </a:prstGeom>
        </p:spPr>
      </p:pic>
      <p:sp>
        <p:nvSpPr>
          <p:cNvPr id="6" name="TextBox 6"/>
          <p:cNvSpPr txBox="1"/>
          <p:nvPr/>
        </p:nvSpPr>
        <p:spPr>
          <a:xfrm>
            <a:off x="1745516" y="3398071"/>
            <a:ext cx="14796969" cy="3199638"/>
          </a:xfrm>
          <a:prstGeom prst="rect">
            <a:avLst/>
          </a:prstGeom>
        </p:spPr>
        <p:txBody>
          <a:bodyPr lIns="0" tIns="0" rIns="0" bIns="0" rtlCol="0" anchor="t">
            <a:spAutoFit/>
          </a:bodyPr>
          <a:lstStyle/>
          <a:p>
            <a:pPr algn="ctr">
              <a:lnSpc>
                <a:spcPts val="4296"/>
              </a:lnSpc>
            </a:pPr>
            <a:r>
              <a:rPr lang="en-US" sz="2400">
                <a:solidFill>
                  <a:srgbClr val="FFFFFF"/>
                </a:solidFill>
                <a:latin typeface="HK Grotesk Bold Bold"/>
              </a:rPr>
              <a:t>1) USERS CAN USE SIMPLE HAND GESTURES IN ORDER TO CONTROL THE APPLIANCES.</a:t>
            </a:r>
          </a:p>
          <a:p>
            <a:pPr algn="ctr">
              <a:lnSpc>
                <a:spcPts val="4296"/>
              </a:lnSpc>
            </a:pPr>
            <a:r>
              <a:rPr lang="en-US" sz="2400">
                <a:solidFill>
                  <a:srgbClr val="FFFFFF"/>
                </a:solidFill>
                <a:latin typeface="HK Grotesk Bold Bold"/>
              </a:rPr>
              <a:t>2) PHYSICALLY IMPAIRED PEOPLE WOULD NOT REQUIRE EXTRA HELP IN ORDER TO MAKE USE OF HOME</a:t>
            </a:r>
          </a:p>
          <a:p>
            <a:pPr algn="ctr">
              <a:lnSpc>
                <a:spcPts val="4296"/>
              </a:lnSpc>
            </a:pPr>
            <a:r>
              <a:rPr lang="en-US" sz="2400">
                <a:solidFill>
                  <a:srgbClr val="FFFFFF"/>
                </a:solidFill>
                <a:latin typeface="HK Grotesk Bold Bold"/>
              </a:rPr>
              <a:t>APPLIANCES.</a:t>
            </a:r>
          </a:p>
          <a:p>
            <a:pPr algn="ctr">
              <a:lnSpc>
                <a:spcPts val="4296"/>
              </a:lnSpc>
            </a:pPr>
            <a:r>
              <a:rPr lang="en-US" sz="2400">
                <a:solidFill>
                  <a:srgbClr val="FFFFFF"/>
                </a:solidFill>
                <a:latin typeface="HK Grotesk Bold Bold"/>
              </a:rPr>
              <a:t>3) WE MADE SUCH A SYSTEM AS A BLUETOOTH ENABLED GLOVE DEVICE WHICH</a:t>
            </a:r>
          </a:p>
          <a:p>
            <a:pPr algn="ctr">
              <a:lnSpc>
                <a:spcPts val="4296"/>
              </a:lnSpc>
            </a:pPr>
            <a:r>
              <a:rPr lang="en-US" sz="2400">
                <a:solidFill>
                  <a:srgbClr val="FFFFFF"/>
                </a:solidFill>
                <a:latin typeface="HK Grotesk Bold Bold"/>
              </a:rPr>
              <a:t>COMMUNICATES WITH A REMOTE WEB SERVER TO CONTROL SMART-DEVICES WITHIN THE HOME.</a:t>
            </a:r>
          </a:p>
          <a:p>
            <a:pPr algn="ctr">
              <a:lnSpc>
                <a:spcPts val="4296"/>
              </a:lnSpc>
            </a:pPr>
            <a:r>
              <a:rPr lang="en-US" sz="2400">
                <a:solidFill>
                  <a:srgbClr val="FFFFFF"/>
                </a:solidFill>
                <a:latin typeface="HK Grotesk Bold Bold"/>
              </a:rPr>
              <a:t>4) THE DEVICE CAN HELP THE AGED PERSONS TOO</a:t>
            </a:r>
          </a:p>
        </p:txBody>
      </p:sp>
      <p:grpSp>
        <p:nvGrpSpPr>
          <p:cNvPr id="7" name="Group 7"/>
          <p:cNvGrpSpPr/>
          <p:nvPr/>
        </p:nvGrpSpPr>
        <p:grpSpPr>
          <a:xfrm>
            <a:off x="15330652" y="7061766"/>
            <a:ext cx="1928648" cy="2082656"/>
            <a:chOff x="0" y="0"/>
            <a:chExt cx="2571531" cy="2776875"/>
          </a:xfrm>
        </p:grpSpPr>
        <p:sp>
          <p:nvSpPr>
            <p:cNvPr id="8" name="AutoShape 8"/>
            <p:cNvSpPr/>
            <p:nvPr/>
          </p:nvSpPr>
          <p:spPr>
            <a:xfrm>
              <a:off x="2508031" y="0"/>
              <a:ext cx="63500" cy="1767642"/>
            </a:xfrm>
            <a:prstGeom prst="rect">
              <a:avLst/>
            </a:prstGeom>
            <a:solidFill>
              <a:srgbClr val="57FFDC"/>
            </a:solidFill>
          </p:spPr>
        </p:sp>
        <p:sp>
          <p:nvSpPr>
            <p:cNvPr id="9" name="TextBox 9"/>
            <p:cNvSpPr txBox="1"/>
            <p:nvPr/>
          </p:nvSpPr>
          <p:spPr>
            <a:xfrm>
              <a:off x="0" y="2310295"/>
              <a:ext cx="2571531"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11</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9000"/>
          </a:blip>
          <a:srcRect/>
          <a:stretch>
            <a:fillRect/>
          </a:stretch>
        </p:blipFill>
        <p:spPr>
          <a:xfrm rot="-231817">
            <a:off x="-2041502" y="5206915"/>
            <a:ext cx="21853999" cy="7390754"/>
          </a:xfrm>
          <a:prstGeom prst="rect">
            <a:avLst/>
          </a:prstGeom>
        </p:spPr>
      </p:pic>
      <p:grpSp>
        <p:nvGrpSpPr>
          <p:cNvPr id="3" name="Group 3"/>
          <p:cNvGrpSpPr/>
          <p:nvPr/>
        </p:nvGrpSpPr>
        <p:grpSpPr>
          <a:xfrm>
            <a:off x="984960" y="7183858"/>
            <a:ext cx="616957" cy="2082656"/>
            <a:chOff x="0" y="0"/>
            <a:chExt cx="822610" cy="2776875"/>
          </a:xfrm>
        </p:grpSpPr>
        <p:sp>
          <p:nvSpPr>
            <p:cNvPr id="4" name="AutoShape 4"/>
            <p:cNvSpPr/>
            <p:nvPr/>
          </p:nvSpPr>
          <p:spPr>
            <a:xfrm>
              <a:off x="0" y="0"/>
              <a:ext cx="63500" cy="1767642"/>
            </a:xfrm>
            <a:prstGeom prst="rect">
              <a:avLst/>
            </a:prstGeom>
            <a:solidFill>
              <a:srgbClr val="57FFDC"/>
            </a:solidFill>
          </p:spPr>
        </p:sp>
        <p:sp>
          <p:nvSpPr>
            <p:cNvPr id="5" name="TextBox 5"/>
            <p:cNvSpPr txBox="1"/>
            <p:nvPr/>
          </p:nvSpPr>
          <p:spPr>
            <a:xfrm>
              <a:off x="0" y="2310295"/>
              <a:ext cx="822610" cy="466581"/>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12</a:t>
              </a:r>
            </a:p>
          </p:txBody>
        </p:sp>
      </p:grpSp>
      <p:pic>
        <p:nvPicPr>
          <p:cNvPr id="6" name="Picture 6"/>
          <p:cNvPicPr>
            <a:picLocks noChangeAspect="1"/>
          </p:cNvPicPr>
          <p:nvPr/>
        </p:nvPicPr>
        <p:blipFill>
          <a:blip r:embed="rId3"/>
          <a:srcRect/>
          <a:stretch>
            <a:fillRect/>
          </a:stretch>
        </p:blipFill>
        <p:spPr>
          <a:xfrm>
            <a:off x="2764960" y="2424658"/>
            <a:ext cx="12758079" cy="7176419"/>
          </a:xfrm>
          <a:prstGeom prst="rect">
            <a:avLst/>
          </a:prstGeom>
        </p:spPr>
      </p:pic>
      <p:grpSp>
        <p:nvGrpSpPr>
          <p:cNvPr id="7" name="Group 7"/>
          <p:cNvGrpSpPr/>
          <p:nvPr/>
        </p:nvGrpSpPr>
        <p:grpSpPr>
          <a:xfrm>
            <a:off x="4576175" y="1028700"/>
            <a:ext cx="9135650" cy="2213526"/>
            <a:chOff x="0" y="0"/>
            <a:chExt cx="12180867" cy="2951368"/>
          </a:xfrm>
        </p:grpSpPr>
        <p:sp>
          <p:nvSpPr>
            <p:cNvPr id="8" name="TextBox 8"/>
            <p:cNvSpPr txBox="1"/>
            <p:nvPr/>
          </p:nvSpPr>
          <p:spPr>
            <a:xfrm>
              <a:off x="0" y="66675"/>
              <a:ext cx="12180867" cy="1555745"/>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Results and Outputs</a:t>
              </a:r>
            </a:p>
          </p:txBody>
        </p:sp>
        <p:sp>
          <p:nvSpPr>
            <p:cNvPr id="9" name="TextBox 9"/>
            <p:cNvSpPr txBox="1"/>
            <p:nvPr/>
          </p:nvSpPr>
          <p:spPr>
            <a:xfrm>
              <a:off x="0" y="2306914"/>
              <a:ext cx="11523940" cy="644453"/>
            </a:xfrm>
            <a:prstGeom prst="rect">
              <a:avLst/>
            </a:prstGeom>
          </p:spPr>
          <p:txBody>
            <a:bodyPr lIns="0" tIns="0" rIns="0" bIns="0" rtlCol="0" anchor="t">
              <a:spAutoFit/>
            </a:bodyPr>
            <a:lstStyle/>
            <a:p>
              <a:pPr algn="ctr">
                <a:lnSpc>
                  <a:spcPts val="3900"/>
                </a:lnSpc>
              </a:pPr>
              <a:endParaRPr/>
            </a:p>
          </p:txBody>
        </p:sp>
      </p:grpSp>
      <p:pic>
        <p:nvPicPr>
          <p:cNvPr id="10" name="Picture 10"/>
          <p:cNvPicPr>
            <a:picLocks noChangeAspect="1"/>
          </p:cNvPicPr>
          <p:nvPr/>
        </p:nvPicPr>
        <p:blipFill>
          <a:blip r:embed="rId4"/>
          <a:srcRect/>
          <a:stretch>
            <a:fillRect/>
          </a:stretch>
        </p:blipFill>
        <p:spPr>
          <a:xfrm rot="-9390352">
            <a:off x="11385859" y="6026821"/>
            <a:ext cx="2573841" cy="1871884"/>
          </a:xfrm>
          <a:prstGeom prst="rect">
            <a:avLst/>
          </a:prstGeom>
        </p:spPr>
      </p:pic>
      <p:sp>
        <p:nvSpPr>
          <p:cNvPr id="11" name="TextBox 11"/>
          <p:cNvSpPr txBox="1"/>
          <p:nvPr/>
        </p:nvSpPr>
        <p:spPr>
          <a:xfrm>
            <a:off x="12040466" y="8059154"/>
            <a:ext cx="3482573" cy="1445973"/>
          </a:xfrm>
          <a:prstGeom prst="rect">
            <a:avLst/>
          </a:prstGeom>
        </p:spPr>
        <p:txBody>
          <a:bodyPr wrap="square" lIns="0" tIns="0" rIns="0" bIns="0" rtlCol="0" anchor="t">
            <a:spAutoFit/>
          </a:bodyPr>
          <a:lstStyle/>
          <a:p>
            <a:pPr algn="ctr">
              <a:lnSpc>
                <a:spcPts val="11668"/>
              </a:lnSpc>
            </a:pPr>
            <a:r>
              <a:rPr lang="en-US" sz="8334" dirty="0">
                <a:solidFill>
                  <a:srgbClr val="FFFFFF"/>
                </a:solidFill>
                <a:latin typeface="Hibernate"/>
              </a:rPr>
              <a:t>working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9000"/>
          </a:blip>
          <a:srcRect/>
          <a:stretch>
            <a:fillRect/>
          </a:stretch>
        </p:blipFill>
        <p:spPr>
          <a:xfrm rot="-231817">
            <a:off x="-2041502" y="5206915"/>
            <a:ext cx="21853999" cy="7390754"/>
          </a:xfrm>
          <a:prstGeom prst="rect">
            <a:avLst/>
          </a:prstGeom>
        </p:spPr>
      </p:pic>
      <p:pic>
        <p:nvPicPr>
          <p:cNvPr id="3" name="Picture 3"/>
          <p:cNvPicPr>
            <a:picLocks noChangeAspect="1"/>
          </p:cNvPicPr>
          <p:nvPr/>
        </p:nvPicPr>
        <p:blipFill>
          <a:blip r:embed="rId3"/>
          <a:srcRect/>
          <a:stretch>
            <a:fillRect/>
          </a:stretch>
        </p:blipFill>
        <p:spPr>
          <a:xfrm rot="-9390352">
            <a:off x="11385859" y="6026821"/>
            <a:ext cx="2573841" cy="1871884"/>
          </a:xfrm>
          <a:prstGeom prst="rect">
            <a:avLst/>
          </a:prstGeom>
        </p:spPr>
      </p:pic>
      <p:pic>
        <p:nvPicPr>
          <p:cNvPr id="4" name="Picture 4"/>
          <p:cNvPicPr>
            <a:picLocks noChangeAspect="1"/>
          </p:cNvPicPr>
          <p:nvPr/>
        </p:nvPicPr>
        <p:blipFill>
          <a:blip r:embed="rId4"/>
          <a:srcRect/>
          <a:stretch>
            <a:fillRect/>
          </a:stretch>
        </p:blipFill>
        <p:spPr>
          <a:xfrm>
            <a:off x="2415389" y="1358656"/>
            <a:ext cx="13457222" cy="7569687"/>
          </a:xfrm>
          <a:prstGeom prst="rect">
            <a:avLst/>
          </a:prstGeom>
        </p:spPr>
      </p:pic>
      <p:grpSp>
        <p:nvGrpSpPr>
          <p:cNvPr id="5" name="Group 5"/>
          <p:cNvGrpSpPr/>
          <p:nvPr/>
        </p:nvGrpSpPr>
        <p:grpSpPr>
          <a:xfrm>
            <a:off x="4576175" y="1028700"/>
            <a:ext cx="9135650" cy="2213526"/>
            <a:chOff x="0" y="0"/>
            <a:chExt cx="12180867" cy="2951368"/>
          </a:xfrm>
        </p:grpSpPr>
        <p:sp>
          <p:nvSpPr>
            <p:cNvPr id="6" name="TextBox 6"/>
            <p:cNvSpPr txBox="1"/>
            <p:nvPr/>
          </p:nvSpPr>
          <p:spPr>
            <a:xfrm>
              <a:off x="0" y="66675"/>
              <a:ext cx="12180867" cy="1555745"/>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Results and Outputs</a:t>
              </a:r>
            </a:p>
          </p:txBody>
        </p:sp>
        <p:sp>
          <p:nvSpPr>
            <p:cNvPr id="7" name="TextBox 7"/>
            <p:cNvSpPr txBox="1"/>
            <p:nvPr/>
          </p:nvSpPr>
          <p:spPr>
            <a:xfrm>
              <a:off x="0" y="2306914"/>
              <a:ext cx="11523940" cy="644453"/>
            </a:xfrm>
            <a:prstGeom prst="rect">
              <a:avLst/>
            </a:prstGeom>
          </p:spPr>
          <p:txBody>
            <a:bodyPr lIns="0" tIns="0" rIns="0" bIns="0" rtlCol="0" anchor="t">
              <a:spAutoFit/>
            </a:bodyPr>
            <a:lstStyle/>
            <a:p>
              <a:pPr algn="ctr">
                <a:lnSpc>
                  <a:spcPts val="3900"/>
                </a:lnSpc>
              </a:pPr>
              <a:endParaRPr/>
            </a:p>
          </p:txBody>
        </p:sp>
      </p:grpSp>
      <p:sp>
        <p:nvSpPr>
          <p:cNvPr id="8" name="TextBox 8"/>
          <p:cNvSpPr txBox="1"/>
          <p:nvPr/>
        </p:nvSpPr>
        <p:spPr>
          <a:xfrm>
            <a:off x="12040466" y="8059154"/>
            <a:ext cx="3732934" cy="1445973"/>
          </a:xfrm>
          <a:prstGeom prst="rect">
            <a:avLst/>
          </a:prstGeom>
        </p:spPr>
        <p:txBody>
          <a:bodyPr wrap="square" lIns="0" tIns="0" rIns="0" bIns="0" rtlCol="0" anchor="t">
            <a:spAutoFit/>
          </a:bodyPr>
          <a:lstStyle/>
          <a:p>
            <a:pPr algn="ctr">
              <a:lnSpc>
                <a:spcPts val="11668"/>
              </a:lnSpc>
            </a:pPr>
            <a:r>
              <a:rPr lang="en-US" sz="8334" dirty="0">
                <a:solidFill>
                  <a:srgbClr val="FFFFFF"/>
                </a:solidFill>
                <a:latin typeface="Hibernate"/>
              </a:rPr>
              <a:t>working</a:t>
            </a:r>
          </a:p>
        </p:txBody>
      </p:sp>
      <p:grpSp>
        <p:nvGrpSpPr>
          <p:cNvPr id="9" name="Group 9"/>
          <p:cNvGrpSpPr/>
          <p:nvPr/>
        </p:nvGrpSpPr>
        <p:grpSpPr>
          <a:xfrm>
            <a:off x="15330652" y="7061766"/>
            <a:ext cx="1928648" cy="2082656"/>
            <a:chOff x="0" y="0"/>
            <a:chExt cx="2571531" cy="2776875"/>
          </a:xfrm>
        </p:grpSpPr>
        <p:sp>
          <p:nvSpPr>
            <p:cNvPr id="10" name="AutoShape 10"/>
            <p:cNvSpPr/>
            <p:nvPr/>
          </p:nvSpPr>
          <p:spPr>
            <a:xfrm>
              <a:off x="2508031" y="0"/>
              <a:ext cx="63500" cy="1767642"/>
            </a:xfrm>
            <a:prstGeom prst="rect">
              <a:avLst/>
            </a:prstGeom>
            <a:solidFill>
              <a:srgbClr val="57FFDC"/>
            </a:solidFill>
          </p:spPr>
        </p:sp>
        <p:sp>
          <p:nvSpPr>
            <p:cNvPr id="11" name="TextBox 11"/>
            <p:cNvSpPr txBox="1"/>
            <p:nvPr/>
          </p:nvSpPr>
          <p:spPr>
            <a:xfrm>
              <a:off x="0" y="2310295"/>
              <a:ext cx="2571531"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13</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9000"/>
          </a:blip>
          <a:srcRect/>
          <a:stretch>
            <a:fillRect/>
          </a:stretch>
        </p:blipFill>
        <p:spPr>
          <a:xfrm rot="-231817">
            <a:off x="-2041502" y="5206915"/>
            <a:ext cx="21853999" cy="7390754"/>
          </a:xfrm>
          <a:prstGeom prst="rect">
            <a:avLst/>
          </a:prstGeom>
        </p:spPr>
      </p:pic>
      <p:grpSp>
        <p:nvGrpSpPr>
          <p:cNvPr id="3" name="Group 3"/>
          <p:cNvGrpSpPr/>
          <p:nvPr/>
        </p:nvGrpSpPr>
        <p:grpSpPr>
          <a:xfrm>
            <a:off x="984960" y="7183858"/>
            <a:ext cx="616957" cy="2082656"/>
            <a:chOff x="0" y="0"/>
            <a:chExt cx="822610" cy="2776875"/>
          </a:xfrm>
        </p:grpSpPr>
        <p:sp>
          <p:nvSpPr>
            <p:cNvPr id="4" name="AutoShape 4"/>
            <p:cNvSpPr/>
            <p:nvPr/>
          </p:nvSpPr>
          <p:spPr>
            <a:xfrm>
              <a:off x="0" y="0"/>
              <a:ext cx="63500" cy="1767642"/>
            </a:xfrm>
            <a:prstGeom prst="rect">
              <a:avLst/>
            </a:prstGeom>
            <a:solidFill>
              <a:srgbClr val="57FFDC"/>
            </a:solidFill>
          </p:spPr>
        </p:sp>
        <p:sp>
          <p:nvSpPr>
            <p:cNvPr id="5" name="TextBox 5"/>
            <p:cNvSpPr txBox="1"/>
            <p:nvPr/>
          </p:nvSpPr>
          <p:spPr>
            <a:xfrm>
              <a:off x="0" y="2310295"/>
              <a:ext cx="822610" cy="466581"/>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14</a:t>
              </a:r>
            </a:p>
          </p:txBody>
        </p:sp>
      </p:grpSp>
      <p:grpSp>
        <p:nvGrpSpPr>
          <p:cNvPr id="7" name="Group 7"/>
          <p:cNvGrpSpPr/>
          <p:nvPr/>
        </p:nvGrpSpPr>
        <p:grpSpPr>
          <a:xfrm>
            <a:off x="4576175" y="1028700"/>
            <a:ext cx="9135650" cy="2213526"/>
            <a:chOff x="0" y="0"/>
            <a:chExt cx="12180867" cy="2951368"/>
          </a:xfrm>
        </p:grpSpPr>
        <p:sp>
          <p:nvSpPr>
            <p:cNvPr id="8" name="TextBox 8"/>
            <p:cNvSpPr txBox="1"/>
            <p:nvPr/>
          </p:nvSpPr>
          <p:spPr>
            <a:xfrm>
              <a:off x="0" y="66675"/>
              <a:ext cx="12180867" cy="1555745"/>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Results and Outputs</a:t>
              </a:r>
            </a:p>
          </p:txBody>
        </p:sp>
        <p:sp>
          <p:nvSpPr>
            <p:cNvPr id="9" name="TextBox 9"/>
            <p:cNvSpPr txBox="1"/>
            <p:nvPr/>
          </p:nvSpPr>
          <p:spPr>
            <a:xfrm>
              <a:off x="0" y="2306914"/>
              <a:ext cx="11523940" cy="644453"/>
            </a:xfrm>
            <a:prstGeom prst="rect">
              <a:avLst/>
            </a:prstGeom>
          </p:spPr>
          <p:txBody>
            <a:bodyPr lIns="0" tIns="0" rIns="0" bIns="0" rtlCol="0" anchor="t">
              <a:spAutoFit/>
            </a:bodyPr>
            <a:lstStyle/>
            <a:p>
              <a:pPr algn="ctr">
                <a:lnSpc>
                  <a:spcPts val="3900"/>
                </a:lnSpc>
              </a:pPr>
              <a:endParaRPr/>
            </a:p>
          </p:txBody>
        </p:sp>
      </p:grpSp>
      <p:sp>
        <p:nvSpPr>
          <p:cNvPr id="10" name="TextBox 10"/>
          <p:cNvSpPr txBox="1"/>
          <p:nvPr/>
        </p:nvSpPr>
        <p:spPr>
          <a:xfrm>
            <a:off x="12040466" y="8059154"/>
            <a:ext cx="3504334" cy="1445973"/>
          </a:xfrm>
          <a:prstGeom prst="rect">
            <a:avLst/>
          </a:prstGeom>
        </p:spPr>
        <p:txBody>
          <a:bodyPr wrap="square" lIns="0" tIns="0" rIns="0" bIns="0" rtlCol="0" anchor="t">
            <a:spAutoFit/>
          </a:bodyPr>
          <a:lstStyle/>
          <a:p>
            <a:pPr algn="ctr">
              <a:lnSpc>
                <a:spcPts val="11668"/>
              </a:lnSpc>
            </a:pPr>
            <a:r>
              <a:rPr lang="en-US" sz="8334" dirty="0">
                <a:solidFill>
                  <a:srgbClr val="FFFFFF"/>
                </a:solidFill>
                <a:latin typeface="Hibernate"/>
              </a:rPr>
              <a:t>working</a:t>
            </a:r>
          </a:p>
        </p:txBody>
      </p:sp>
      <p:sp>
        <p:nvSpPr>
          <p:cNvPr id="11" name="TextBox 11"/>
          <p:cNvSpPr txBox="1"/>
          <p:nvPr/>
        </p:nvSpPr>
        <p:spPr>
          <a:xfrm>
            <a:off x="658417" y="9430075"/>
            <a:ext cx="16971167" cy="513498"/>
          </a:xfrm>
          <a:prstGeom prst="rect">
            <a:avLst/>
          </a:prstGeom>
        </p:spPr>
        <p:txBody>
          <a:bodyPr lIns="0" tIns="0" rIns="0" bIns="0" rtlCol="0" anchor="t">
            <a:spAutoFit/>
          </a:bodyPr>
          <a:lstStyle/>
          <a:p>
            <a:pPr algn="ctr">
              <a:lnSpc>
                <a:spcPts val="4212"/>
              </a:lnSpc>
            </a:pPr>
            <a:r>
              <a:rPr lang="en-US" sz="3009">
                <a:solidFill>
                  <a:srgbClr val="FFFFFF"/>
                </a:solidFill>
                <a:latin typeface="Open Sans Light"/>
              </a:rPr>
              <a:t>LINK-  https://drive.google.com/file/d/1VQELtaM_GtTPlktDZDuL9R08DTxzdZQI/view?usp=sharing</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6052210" y="1095375"/>
            <a:ext cx="5746557" cy="1150140"/>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Conclusion</a:t>
            </a:r>
          </a:p>
        </p:txBody>
      </p:sp>
      <p:sp>
        <p:nvSpPr>
          <p:cNvPr id="3" name="TextBox 3"/>
          <p:cNvSpPr txBox="1"/>
          <p:nvPr/>
        </p:nvSpPr>
        <p:spPr>
          <a:xfrm>
            <a:off x="640080" y="3395575"/>
            <a:ext cx="16619220" cy="4343019"/>
          </a:xfrm>
          <a:prstGeom prst="rect">
            <a:avLst/>
          </a:prstGeom>
        </p:spPr>
        <p:txBody>
          <a:bodyPr lIns="0" tIns="0" rIns="0" bIns="0" rtlCol="0" anchor="t">
            <a:spAutoFit/>
          </a:bodyPr>
          <a:lstStyle/>
          <a:p>
            <a:pPr algn="ctr">
              <a:lnSpc>
                <a:spcPts val="4368"/>
              </a:lnSpc>
            </a:pPr>
            <a:r>
              <a:rPr lang="en-US" sz="2400">
                <a:solidFill>
                  <a:srgbClr val="FFFFFF"/>
                </a:solidFill>
                <a:latin typeface="HK Grotesk Bold Bold"/>
              </a:rPr>
              <a:t>THE GOAL OF OUR PROJECT WAS TO DESIGN A USEFUL AND FULLY FUNCTIONAL REAL-WORLD PRODUCT THAT EFFICIENTLY TRANSLATES THE MOVEMENT OF HAND TO ELECTRICAL SIGNALS THAT CAN CONTROL THE HOME APPLIANCES. OUR MOTIVATION IS TO HELP DIFFERENTIALLY ABLE PEOPLE TO CONTROL THE ELECTRICAL APPLIANCES MORE EASILY. THE GESTURE CONTROL AUTOMATION SYSTEM USES A GLOVE TO RECOGNIZE THE HAND POSITIONS AND OUTPUTS ONTO A DISPLAY AND CONTROL THE ELECTRONIC DEVICES LIKE FAN, LIGHT, MUSIC SYSTEM ETC. THE SYSTEM WAS TRAINED AND TESTED FOR MULTIPLE USERS SUCCESSFULLY. THE PROPOSED SYSTEM HAS THE ADVANTAGE OF LOW POWER CONSUMPTION, SIMPLE HARDWARE AND HAND GESTURES, EASY TO OPERATE AND USER FRIENDLY</a:t>
            </a:r>
          </a:p>
        </p:txBody>
      </p:sp>
      <p:grpSp>
        <p:nvGrpSpPr>
          <p:cNvPr id="4" name="Group 4"/>
          <p:cNvGrpSpPr/>
          <p:nvPr/>
        </p:nvGrpSpPr>
        <p:grpSpPr>
          <a:xfrm>
            <a:off x="16642343" y="7183858"/>
            <a:ext cx="616957" cy="2082656"/>
            <a:chOff x="0" y="0"/>
            <a:chExt cx="822610" cy="2776875"/>
          </a:xfrm>
        </p:grpSpPr>
        <p:sp>
          <p:nvSpPr>
            <p:cNvPr id="5" name="AutoShape 5"/>
            <p:cNvSpPr/>
            <p:nvPr/>
          </p:nvSpPr>
          <p:spPr>
            <a:xfrm>
              <a:off x="759110" y="0"/>
              <a:ext cx="63500" cy="1767642"/>
            </a:xfrm>
            <a:prstGeom prst="rect">
              <a:avLst/>
            </a:prstGeom>
            <a:solidFill>
              <a:srgbClr val="57FFDC"/>
            </a:solidFill>
          </p:spPr>
        </p:sp>
        <p:sp>
          <p:nvSpPr>
            <p:cNvPr id="6" name="TextBox 6"/>
            <p:cNvSpPr txBox="1"/>
            <p:nvPr/>
          </p:nvSpPr>
          <p:spPr>
            <a:xfrm>
              <a:off x="0" y="2310295"/>
              <a:ext cx="822610"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15</a:t>
              </a:r>
            </a:p>
          </p:txBody>
        </p:sp>
      </p:grpSp>
      <p:pic>
        <p:nvPicPr>
          <p:cNvPr id="7" name="Picture 7"/>
          <p:cNvPicPr>
            <a:picLocks noChangeAspect="1"/>
          </p:cNvPicPr>
          <p:nvPr/>
        </p:nvPicPr>
        <p:blipFill>
          <a:blip r:embed="rId2">
            <a:alphaModFix amt="49000"/>
          </a:blip>
          <a:srcRect/>
          <a:stretch>
            <a:fillRect/>
          </a:stretch>
        </p:blipFill>
        <p:spPr>
          <a:xfrm rot="-792178">
            <a:off x="-3184334" y="-1644671"/>
            <a:ext cx="11135343" cy="3391383"/>
          </a:xfrm>
          <a:prstGeom prst="rect">
            <a:avLst/>
          </a:prstGeom>
        </p:spPr>
      </p:pic>
      <p:pic>
        <p:nvPicPr>
          <p:cNvPr id="8" name="Picture 8"/>
          <p:cNvPicPr>
            <a:picLocks noChangeAspect="1"/>
          </p:cNvPicPr>
          <p:nvPr/>
        </p:nvPicPr>
        <p:blipFill>
          <a:blip r:embed="rId3">
            <a:alphaModFix amt="17000"/>
          </a:blip>
          <a:srcRect/>
          <a:stretch>
            <a:fillRect/>
          </a:stretch>
        </p:blipFill>
        <p:spPr>
          <a:xfrm rot="-1177724">
            <a:off x="-1096917" y="1952878"/>
            <a:ext cx="21356206" cy="687446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6052210" y="1095375"/>
            <a:ext cx="5746557" cy="1150140"/>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Future Scope</a:t>
            </a:r>
          </a:p>
        </p:txBody>
      </p:sp>
      <p:pic>
        <p:nvPicPr>
          <p:cNvPr id="3" name="Picture 3"/>
          <p:cNvPicPr>
            <a:picLocks noChangeAspect="1"/>
          </p:cNvPicPr>
          <p:nvPr/>
        </p:nvPicPr>
        <p:blipFill>
          <a:blip r:embed="rId2">
            <a:alphaModFix amt="17000"/>
          </a:blip>
          <a:srcRect/>
          <a:stretch>
            <a:fillRect/>
          </a:stretch>
        </p:blipFill>
        <p:spPr>
          <a:xfrm rot="-1177724">
            <a:off x="-1096917" y="1952878"/>
            <a:ext cx="21356206" cy="6874465"/>
          </a:xfrm>
          <a:prstGeom prst="rect">
            <a:avLst/>
          </a:prstGeom>
        </p:spPr>
      </p:pic>
      <p:sp>
        <p:nvSpPr>
          <p:cNvPr id="4" name="TextBox 4"/>
          <p:cNvSpPr txBox="1"/>
          <p:nvPr/>
        </p:nvSpPr>
        <p:spPr>
          <a:xfrm>
            <a:off x="804517" y="3723513"/>
            <a:ext cx="16146304" cy="2697099"/>
          </a:xfrm>
          <a:prstGeom prst="rect">
            <a:avLst/>
          </a:prstGeom>
        </p:spPr>
        <p:txBody>
          <a:bodyPr lIns="0" tIns="0" rIns="0" bIns="0" rtlCol="0" anchor="t">
            <a:spAutoFit/>
          </a:bodyPr>
          <a:lstStyle/>
          <a:p>
            <a:pPr algn="ctr">
              <a:lnSpc>
                <a:spcPts val="4368"/>
              </a:lnSpc>
            </a:pPr>
            <a:r>
              <a:rPr lang="en-US" sz="2400">
                <a:solidFill>
                  <a:srgbClr val="FFFFFF"/>
                </a:solidFill>
                <a:latin typeface="HK Grotesk Bold Bold"/>
              </a:rPr>
              <a:t>THE FUTURE GOAL IS TO MAKE THIS APPLICATION MORE ADVANCED IN ORDER TO HELP PHYSICALLY DISABLED/</a:t>
            </a:r>
          </a:p>
          <a:p>
            <a:pPr algn="ctr">
              <a:lnSpc>
                <a:spcPts val="4368"/>
              </a:lnSpc>
            </a:pPr>
            <a:r>
              <a:rPr lang="en-US" sz="2400">
                <a:solidFill>
                  <a:srgbClr val="FFFFFF"/>
                </a:solidFill>
                <a:latin typeface="HK Grotesk Bold Bold"/>
              </a:rPr>
              <a:t>IMPAIRED PEOPLE.</a:t>
            </a:r>
          </a:p>
          <a:p>
            <a:pPr algn="ctr">
              <a:lnSpc>
                <a:spcPts val="4368"/>
              </a:lnSpc>
            </a:pPr>
            <a:r>
              <a:rPr lang="en-US" sz="2400">
                <a:solidFill>
                  <a:srgbClr val="FFFFFF"/>
                </a:solidFill>
                <a:latin typeface="HK Grotesk Bold Bold"/>
              </a:rPr>
              <a:t>THE OBJECTIVE OF THIS PROJECT IS TO DEVELOP SUCH A SYSTEM WHICH WILL HELP PHYSICALLY CHALLENGED</a:t>
            </a:r>
          </a:p>
          <a:p>
            <a:pPr algn="ctr">
              <a:lnSpc>
                <a:spcPts val="4368"/>
              </a:lnSpc>
            </a:pPr>
            <a:r>
              <a:rPr lang="en-US" sz="2400">
                <a:solidFill>
                  <a:srgbClr val="FFFFFF"/>
                </a:solidFill>
                <a:latin typeface="HK Grotesk Bold Bold"/>
              </a:rPr>
              <a:t>PEOPLE TO CONTROL HOME ELECTRONIC DEVICES BY HAND GESTURES. IN FUTURE WIRELESS BLUETOOTH</a:t>
            </a:r>
          </a:p>
          <a:p>
            <a:pPr algn="ctr">
              <a:lnSpc>
                <a:spcPts val="4368"/>
              </a:lnSpc>
            </a:pPr>
            <a:r>
              <a:rPr lang="en-US" sz="2400">
                <a:solidFill>
                  <a:srgbClr val="FFFFFF"/>
                </a:solidFill>
                <a:latin typeface="HK Grotesk Bold Bold"/>
              </a:rPr>
              <a:t>TECHNOLOGY IS ALSO USED FOR HOME AUTOMATION FOR THE PHYSICALLY IMPAIRED</a:t>
            </a:r>
          </a:p>
        </p:txBody>
      </p:sp>
      <p:pic>
        <p:nvPicPr>
          <p:cNvPr id="5" name="Picture 5"/>
          <p:cNvPicPr>
            <a:picLocks noChangeAspect="1"/>
          </p:cNvPicPr>
          <p:nvPr/>
        </p:nvPicPr>
        <p:blipFill>
          <a:blip r:embed="rId3">
            <a:alphaModFix amt="46000"/>
          </a:blip>
          <a:srcRect/>
          <a:stretch>
            <a:fillRect/>
          </a:stretch>
        </p:blipFill>
        <p:spPr>
          <a:xfrm rot="-792178">
            <a:off x="-3184334" y="-1644671"/>
            <a:ext cx="11135343" cy="3391383"/>
          </a:xfrm>
          <a:prstGeom prst="rect">
            <a:avLst/>
          </a:prstGeom>
        </p:spPr>
      </p:pic>
      <p:grpSp>
        <p:nvGrpSpPr>
          <p:cNvPr id="6" name="Group 6"/>
          <p:cNvGrpSpPr/>
          <p:nvPr/>
        </p:nvGrpSpPr>
        <p:grpSpPr>
          <a:xfrm>
            <a:off x="984960" y="7183858"/>
            <a:ext cx="616957" cy="2082656"/>
            <a:chOff x="0" y="0"/>
            <a:chExt cx="822610" cy="2776875"/>
          </a:xfrm>
        </p:grpSpPr>
        <p:sp>
          <p:nvSpPr>
            <p:cNvPr id="7" name="AutoShape 7"/>
            <p:cNvSpPr/>
            <p:nvPr/>
          </p:nvSpPr>
          <p:spPr>
            <a:xfrm>
              <a:off x="0" y="0"/>
              <a:ext cx="63500" cy="1767642"/>
            </a:xfrm>
            <a:prstGeom prst="rect">
              <a:avLst/>
            </a:prstGeom>
            <a:solidFill>
              <a:srgbClr val="57FFDC"/>
            </a:solidFill>
          </p:spPr>
        </p:sp>
        <p:sp>
          <p:nvSpPr>
            <p:cNvPr id="8" name="TextBox 8"/>
            <p:cNvSpPr txBox="1"/>
            <p:nvPr/>
          </p:nvSpPr>
          <p:spPr>
            <a:xfrm>
              <a:off x="0" y="2310295"/>
              <a:ext cx="822610" cy="466581"/>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16</a:t>
              </a: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028700" y="963863"/>
            <a:ext cx="6230956" cy="1150140"/>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References</a:t>
            </a:r>
          </a:p>
        </p:txBody>
      </p:sp>
      <p:grpSp>
        <p:nvGrpSpPr>
          <p:cNvPr id="3" name="Group 3"/>
          <p:cNvGrpSpPr/>
          <p:nvPr/>
        </p:nvGrpSpPr>
        <p:grpSpPr>
          <a:xfrm>
            <a:off x="16642343" y="7183858"/>
            <a:ext cx="616957" cy="2082656"/>
            <a:chOff x="0" y="0"/>
            <a:chExt cx="822610" cy="2776875"/>
          </a:xfrm>
        </p:grpSpPr>
        <p:sp>
          <p:nvSpPr>
            <p:cNvPr id="4" name="AutoShape 4"/>
            <p:cNvSpPr/>
            <p:nvPr/>
          </p:nvSpPr>
          <p:spPr>
            <a:xfrm>
              <a:off x="759110" y="0"/>
              <a:ext cx="63500" cy="1767642"/>
            </a:xfrm>
            <a:prstGeom prst="rect">
              <a:avLst/>
            </a:prstGeom>
            <a:solidFill>
              <a:srgbClr val="57FFDC"/>
            </a:solidFill>
          </p:spPr>
        </p:sp>
        <p:sp>
          <p:nvSpPr>
            <p:cNvPr id="5" name="TextBox 5"/>
            <p:cNvSpPr txBox="1"/>
            <p:nvPr/>
          </p:nvSpPr>
          <p:spPr>
            <a:xfrm>
              <a:off x="0" y="2310295"/>
              <a:ext cx="822610"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17</a:t>
              </a:r>
            </a:p>
          </p:txBody>
        </p:sp>
      </p:grpSp>
      <p:sp>
        <p:nvSpPr>
          <p:cNvPr id="6" name="TextBox 6"/>
          <p:cNvSpPr txBox="1"/>
          <p:nvPr/>
        </p:nvSpPr>
        <p:spPr>
          <a:xfrm>
            <a:off x="2468285" y="3256014"/>
            <a:ext cx="13351430" cy="4965065"/>
          </a:xfrm>
          <a:prstGeom prst="rect">
            <a:avLst/>
          </a:prstGeom>
        </p:spPr>
        <p:txBody>
          <a:bodyPr lIns="0" tIns="0" rIns="0" bIns="0" rtlCol="0" anchor="t">
            <a:spAutoFit/>
          </a:bodyPr>
          <a:lstStyle/>
          <a:p>
            <a:pPr algn="ctr">
              <a:lnSpc>
                <a:spcPts val="3999"/>
              </a:lnSpc>
            </a:pPr>
            <a:r>
              <a:rPr lang="en-US" sz="1600">
                <a:solidFill>
                  <a:srgbClr val="FFFFFF"/>
                </a:solidFill>
                <a:latin typeface="Times Neue Roman Bold"/>
              </a:rPr>
              <a:t>[1] Mokhar M. Hasan, Pramod K. Mishra, (2012) ―Features Fitting using MultivariateGaussian Distribution for Hand Gesture Recognition‖,</a:t>
            </a:r>
          </a:p>
          <a:p>
            <a:pPr algn="ctr">
              <a:lnSpc>
                <a:spcPts val="3999"/>
              </a:lnSpc>
            </a:pPr>
            <a:r>
              <a:rPr lang="en-US" sz="1600">
                <a:solidFill>
                  <a:srgbClr val="FFFFFF"/>
                </a:solidFill>
                <a:latin typeface="Times Neue Roman Bold"/>
              </a:rPr>
              <a:t>International Journal of Computer Science &amp; Emerging Technologies IJCSET, Vol. 3(2).</a:t>
            </a:r>
          </a:p>
          <a:p>
            <a:pPr algn="ctr">
              <a:lnSpc>
                <a:spcPts val="3999"/>
              </a:lnSpc>
            </a:pPr>
            <a:r>
              <a:rPr lang="en-US" sz="1600">
                <a:solidFill>
                  <a:srgbClr val="FFFFFF"/>
                </a:solidFill>
                <a:latin typeface="Times Neue Roman Bold"/>
              </a:rPr>
              <a:t>[2] Mokhar M. Hasan, Pramod K. Mishra, (2012). ―Robust Gesture Recognition Using Gaussian Distribution for Features Fitting‘, International Journal</a:t>
            </a:r>
          </a:p>
          <a:p>
            <a:pPr algn="ctr">
              <a:lnSpc>
                <a:spcPts val="3999"/>
              </a:lnSpc>
            </a:pPr>
            <a:r>
              <a:rPr lang="en-US" sz="1600">
                <a:solidFill>
                  <a:srgbClr val="FFFFFF"/>
                </a:solidFill>
                <a:latin typeface="Times Neue Roman Bold"/>
              </a:rPr>
              <a:t>of Machine Learning and Computing, Vol. 2(3).</a:t>
            </a:r>
          </a:p>
          <a:p>
            <a:pPr algn="ctr">
              <a:lnSpc>
                <a:spcPts val="3999"/>
              </a:lnSpc>
            </a:pPr>
            <a:r>
              <a:rPr lang="en-US" sz="1600">
                <a:solidFill>
                  <a:srgbClr val="FFFFFF"/>
                </a:solidFill>
                <a:latin typeface="Times Neue Roman Bold"/>
              </a:rPr>
              <a:t>[3] Mokhtar M. Hasan, Pramoud K. Misra, (2011). ―Brightness Factor Matching For Gesture Recognition System Using Scaled Normalization‖,</a:t>
            </a:r>
          </a:p>
          <a:p>
            <a:pPr algn="ctr">
              <a:lnSpc>
                <a:spcPts val="3999"/>
              </a:lnSpc>
            </a:pPr>
            <a:r>
              <a:rPr lang="en-US" sz="1600">
                <a:solidFill>
                  <a:srgbClr val="FFFFFF"/>
                </a:solidFill>
                <a:latin typeface="Times Neue Roman Bold"/>
              </a:rPr>
              <a:t>International Journal of Computer Science &amp; Information Technology (IJCSIT), Vol. 3(2).</a:t>
            </a:r>
          </a:p>
          <a:p>
            <a:pPr algn="ctr">
              <a:lnSpc>
                <a:spcPts val="4000"/>
              </a:lnSpc>
            </a:pPr>
            <a:r>
              <a:rPr lang="en-US" sz="1600">
                <a:solidFill>
                  <a:srgbClr val="FFFFFF"/>
                </a:solidFill>
                <a:latin typeface="Times Neue Roman Bold"/>
              </a:rPr>
              <a:t>[4] V. S. Kulkarni, S.D.Lokhande, (2010) ―Appearance Based Recognition of American Sign Language Using Gesture Segmentation, International</a:t>
            </a:r>
          </a:p>
          <a:p>
            <a:pPr algn="ctr">
              <a:lnSpc>
                <a:spcPts val="3999"/>
              </a:lnSpc>
            </a:pPr>
            <a:r>
              <a:rPr lang="en-US" sz="1600">
                <a:solidFill>
                  <a:srgbClr val="FFFFFF"/>
                </a:solidFill>
                <a:latin typeface="Times Neue Roman Bold"/>
              </a:rPr>
              <a:t>Journal on Computer Science and Engineering (IJCSE), Vol. 2(3), pp. 56</a:t>
            </a:r>
          </a:p>
          <a:p>
            <a:pPr algn="ctr">
              <a:lnSpc>
                <a:spcPts val="3999"/>
              </a:lnSpc>
            </a:pPr>
            <a:r>
              <a:rPr lang="en-US" sz="1600">
                <a:solidFill>
                  <a:srgbClr val="FFFFFF"/>
                </a:solidFill>
                <a:latin typeface="Times Neue Roman Bold"/>
              </a:rPr>
              <a:t>[5] E. Stergiopoulou, N. Papamarkos. (2009). ―Hand gesture recognition using a neural network shape fitting technique,Elsevier Engineering</a:t>
            </a:r>
          </a:p>
          <a:p>
            <a:pPr algn="ctr">
              <a:lnSpc>
                <a:spcPts val="4000"/>
              </a:lnSpc>
            </a:pPr>
            <a:r>
              <a:rPr lang="en-US" sz="1600">
                <a:solidFill>
                  <a:srgbClr val="FFFFFF"/>
                </a:solidFill>
                <a:latin typeface="Times Neue Roman Bold"/>
              </a:rPr>
              <a:t>Applications of Artificial Intelligence, vol. 22(8), pp. 1141– 1158, doi: 10.1016/j.engappai.2009.03.008 0-565.</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028700" y="963863"/>
            <a:ext cx="6230956" cy="1150140"/>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References</a:t>
            </a:r>
          </a:p>
        </p:txBody>
      </p:sp>
      <p:sp>
        <p:nvSpPr>
          <p:cNvPr id="3" name="TextBox 3"/>
          <p:cNvSpPr txBox="1"/>
          <p:nvPr/>
        </p:nvSpPr>
        <p:spPr>
          <a:xfrm>
            <a:off x="2465546" y="2281555"/>
            <a:ext cx="13356908" cy="6976745"/>
          </a:xfrm>
          <a:prstGeom prst="rect">
            <a:avLst/>
          </a:prstGeom>
        </p:spPr>
        <p:txBody>
          <a:bodyPr lIns="0" tIns="0" rIns="0" bIns="0" rtlCol="0" anchor="t">
            <a:spAutoFit/>
          </a:bodyPr>
          <a:lstStyle/>
          <a:p>
            <a:pPr algn="ctr">
              <a:lnSpc>
                <a:spcPts val="3999"/>
              </a:lnSpc>
            </a:pPr>
            <a:r>
              <a:rPr lang="en-US" sz="1600">
                <a:solidFill>
                  <a:srgbClr val="FFFFFF"/>
                </a:solidFill>
                <a:latin typeface="Times Neue Roman Bold"/>
              </a:rPr>
              <a:t>[6] Xingyan Li. (2003). ―Gesture Recognition Based on Fuzzy C-Means Clustering Algorithm‖, Department of Computer Science. The University of</a:t>
            </a:r>
          </a:p>
          <a:p>
            <a:pPr algn="ctr">
              <a:lnSpc>
                <a:spcPts val="3999"/>
              </a:lnSpc>
            </a:pPr>
            <a:r>
              <a:rPr lang="en-US" sz="1600">
                <a:solidFill>
                  <a:srgbClr val="FFFFFF"/>
                </a:solidFill>
                <a:latin typeface="Times Neue Roman Bold"/>
              </a:rPr>
              <a:t>Tennessee Knoxvill.</a:t>
            </a:r>
          </a:p>
          <a:p>
            <a:pPr algn="ctr">
              <a:lnSpc>
                <a:spcPts val="3999"/>
              </a:lnSpc>
            </a:pPr>
            <a:r>
              <a:rPr lang="en-US" sz="1600">
                <a:solidFill>
                  <a:srgbClr val="FFFFFF"/>
                </a:solidFill>
                <a:latin typeface="Times Neue Roman Bold"/>
              </a:rPr>
              <a:t>[7] Simei G. Wysoski, Marcus V. Lamar, Susumu Kuroyanagi, Akira Iwata, (2002). ―A Rotation Invariant Approach On Static-Gesture Recognition</a:t>
            </a:r>
          </a:p>
          <a:p>
            <a:pPr algn="ctr">
              <a:lnSpc>
                <a:spcPts val="3999"/>
              </a:lnSpc>
            </a:pPr>
            <a:r>
              <a:rPr lang="en-US" sz="1600">
                <a:solidFill>
                  <a:srgbClr val="FFFFFF"/>
                </a:solidFill>
                <a:latin typeface="Times Neue Roman Bold"/>
              </a:rPr>
              <a:t>Using Boundary Histograms And NeuralNetworks, IEEE Proceedings of the 9</a:t>
            </a:r>
          </a:p>
          <a:p>
            <a:pPr algn="ctr">
              <a:lnSpc>
                <a:spcPts val="3999"/>
              </a:lnSpc>
            </a:pPr>
            <a:r>
              <a:rPr lang="en-US" sz="1600">
                <a:solidFill>
                  <a:srgbClr val="FFFFFF"/>
                </a:solidFill>
                <a:latin typeface="Times Neue Roman Bold"/>
              </a:rPr>
              <a:t>th International Conference on Neural Information</a:t>
            </a:r>
          </a:p>
          <a:p>
            <a:pPr algn="ctr">
              <a:lnSpc>
                <a:spcPts val="3999"/>
              </a:lnSpc>
            </a:pPr>
            <a:r>
              <a:rPr lang="en-US" sz="1600">
                <a:solidFill>
                  <a:srgbClr val="FFFFFF"/>
                </a:solidFill>
                <a:latin typeface="Times Neue Roman Bold"/>
              </a:rPr>
              <a:t>Processing, Singapura.</a:t>
            </a:r>
          </a:p>
          <a:p>
            <a:pPr algn="ctr">
              <a:lnSpc>
                <a:spcPts val="3999"/>
              </a:lnSpc>
            </a:pPr>
            <a:r>
              <a:rPr lang="en-US" sz="1600">
                <a:solidFill>
                  <a:srgbClr val="FFFFFF"/>
                </a:solidFill>
                <a:latin typeface="Times Neue Roman Bold"/>
              </a:rPr>
              <a:t>[8] Kouichi M., Hitomi T. (1999) ―Gesture Recognition using Recurrent Neural Networks ACM conference on Human factors in</a:t>
            </a:r>
          </a:p>
          <a:p>
            <a:pPr algn="ctr">
              <a:lnSpc>
                <a:spcPts val="3999"/>
              </a:lnSpc>
            </a:pPr>
            <a:r>
              <a:rPr lang="en-US" sz="1600">
                <a:solidFill>
                  <a:srgbClr val="FFFFFF"/>
                </a:solidFill>
                <a:latin typeface="Times Neue Roman Bold"/>
              </a:rPr>
              <a:t>computing systems: Reaching through technology (CHI '91), pp. 237-242. doi: 10.1145/108844.108900[13] Mahmoud E., Ayoub A., J¨org A., and</a:t>
            </a:r>
          </a:p>
          <a:p>
            <a:pPr algn="ctr">
              <a:lnSpc>
                <a:spcPts val="3999"/>
              </a:lnSpc>
            </a:pPr>
            <a:r>
              <a:rPr lang="en-US" sz="1600">
                <a:solidFill>
                  <a:srgbClr val="FFFFFF"/>
                </a:solidFill>
                <a:latin typeface="Times Neue Roman Bold"/>
              </a:rPr>
              <a:t>Bernd M., (2008). ―Hidden Markov Model-Based Isolated and Meaningful Hand Gesture Recognition‖, World Academy of Science, Engineering</a:t>
            </a:r>
          </a:p>
          <a:p>
            <a:pPr algn="ctr">
              <a:lnSpc>
                <a:spcPts val="3999"/>
              </a:lnSpc>
            </a:pPr>
            <a:r>
              <a:rPr lang="en-US" sz="1600">
                <a:solidFill>
                  <a:srgbClr val="FFFFFF"/>
                </a:solidFill>
                <a:latin typeface="Times Neue Roman Bold"/>
              </a:rPr>
              <a:t>and Technology 41.</a:t>
            </a:r>
          </a:p>
          <a:p>
            <a:pPr algn="ctr">
              <a:lnSpc>
                <a:spcPts val="3999"/>
              </a:lnSpc>
            </a:pPr>
            <a:r>
              <a:rPr lang="en-US" sz="1600">
                <a:solidFill>
                  <a:srgbClr val="FFFFFF"/>
                </a:solidFill>
                <a:latin typeface="Times Neue Roman Bold"/>
              </a:rPr>
              <a:t>[9] W. T. Freeman and Michal R., (1995) ―Orientation Histograms for Hand Gesture Recognition, IEEE International Workshop on Automatic Face and</a:t>
            </a:r>
          </a:p>
          <a:p>
            <a:pPr algn="ctr">
              <a:lnSpc>
                <a:spcPts val="3999"/>
              </a:lnSpc>
            </a:pPr>
            <a:r>
              <a:rPr lang="en-US" sz="1600">
                <a:solidFill>
                  <a:srgbClr val="FFFFFF"/>
                </a:solidFill>
                <a:latin typeface="Times Neue Roman Bold"/>
              </a:rPr>
              <a:t>Gesture Recognition.</a:t>
            </a:r>
          </a:p>
          <a:p>
            <a:pPr algn="ctr">
              <a:lnSpc>
                <a:spcPts val="3999"/>
              </a:lnSpc>
            </a:pPr>
            <a:r>
              <a:rPr lang="en-US" sz="1600">
                <a:solidFill>
                  <a:srgbClr val="FFFFFF"/>
                </a:solidFill>
                <a:latin typeface="Times Neue Roman Bold"/>
              </a:rPr>
              <a:t>[10] Mahmoud E., Ayoub A., Jorge A., and Bernd M., (2008). ―Hidden Markov Model-Based Isolated and Meaningful Hand Gesture Recognition,</a:t>
            </a:r>
          </a:p>
          <a:p>
            <a:pPr algn="ctr">
              <a:lnSpc>
                <a:spcPts val="4000"/>
              </a:lnSpc>
            </a:pPr>
            <a:r>
              <a:rPr lang="en-US" sz="1600">
                <a:solidFill>
                  <a:srgbClr val="FFFFFF"/>
                </a:solidFill>
                <a:latin typeface="Times Neue Roman Bold"/>
              </a:rPr>
              <a:t>World Academy of Science, Engineering and Technology 41.</a:t>
            </a:r>
          </a:p>
        </p:txBody>
      </p:sp>
      <p:grpSp>
        <p:nvGrpSpPr>
          <p:cNvPr id="4" name="Group 4"/>
          <p:cNvGrpSpPr/>
          <p:nvPr/>
        </p:nvGrpSpPr>
        <p:grpSpPr>
          <a:xfrm>
            <a:off x="984960" y="7183858"/>
            <a:ext cx="616957" cy="2082656"/>
            <a:chOff x="0" y="0"/>
            <a:chExt cx="822610" cy="2776875"/>
          </a:xfrm>
        </p:grpSpPr>
        <p:sp>
          <p:nvSpPr>
            <p:cNvPr id="5" name="AutoShape 5"/>
            <p:cNvSpPr/>
            <p:nvPr/>
          </p:nvSpPr>
          <p:spPr>
            <a:xfrm>
              <a:off x="0" y="0"/>
              <a:ext cx="63500" cy="1767642"/>
            </a:xfrm>
            <a:prstGeom prst="rect">
              <a:avLst/>
            </a:prstGeom>
            <a:solidFill>
              <a:srgbClr val="57FFDC"/>
            </a:solidFill>
          </p:spPr>
        </p:sp>
        <p:sp>
          <p:nvSpPr>
            <p:cNvPr id="6" name="TextBox 6"/>
            <p:cNvSpPr txBox="1"/>
            <p:nvPr/>
          </p:nvSpPr>
          <p:spPr>
            <a:xfrm>
              <a:off x="0" y="2310295"/>
              <a:ext cx="822610" cy="466581"/>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18</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627308">
            <a:off x="-6906184" y="-1872346"/>
            <a:ext cx="17016201" cy="6180151"/>
          </a:xfrm>
          <a:prstGeom prst="rect">
            <a:avLst/>
          </a:prstGeom>
        </p:spPr>
      </p:pic>
      <p:sp>
        <p:nvSpPr>
          <p:cNvPr id="3" name="TextBox 3"/>
          <p:cNvSpPr txBox="1"/>
          <p:nvPr/>
        </p:nvSpPr>
        <p:spPr>
          <a:xfrm>
            <a:off x="6972234" y="4601768"/>
            <a:ext cx="4533373" cy="1150140"/>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Thankyou!</a:t>
            </a:r>
          </a:p>
        </p:txBody>
      </p:sp>
      <p:pic>
        <p:nvPicPr>
          <p:cNvPr id="4" name="Picture 4"/>
          <p:cNvPicPr>
            <a:picLocks noChangeAspect="1"/>
          </p:cNvPicPr>
          <p:nvPr/>
        </p:nvPicPr>
        <p:blipFill>
          <a:blip r:embed="rId2"/>
          <a:srcRect/>
          <a:stretch>
            <a:fillRect/>
          </a:stretch>
        </p:blipFill>
        <p:spPr>
          <a:xfrm rot="-1627308">
            <a:off x="5445209" y="7487829"/>
            <a:ext cx="17016201" cy="618015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8401603">
            <a:off x="24670" y="2202498"/>
            <a:ext cx="18528255" cy="5642970"/>
          </a:xfrm>
          <a:prstGeom prst="rect">
            <a:avLst/>
          </a:prstGeom>
        </p:spPr>
      </p:pic>
      <p:grpSp>
        <p:nvGrpSpPr>
          <p:cNvPr id="3" name="Group 3"/>
          <p:cNvGrpSpPr>
            <a:grpSpLocks noChangeAspect="1"/>
          </p:cNvGrpSpPr>
          <p:nvPr/>
        </p:nvGrpSpPr>
        <p:grpSpPr>
          <a:xfrm>
            <a:off x="10056816" y="1000609"/>
            <a:ext cx="7202484" cy="7220470"/>
            <a:chOff x="0" y="0"/>
            <a:chExt cx="5594350" cy="5608320"/>
          </a:xfrm>
        </p:grpSpPr>
        <p:sp>
          <p:nvSpPr>
            <p:cNvPr id="4" name="Freeform 4"/>
            <p:cNvSpPr/>
            <p:nvPr/>
          </p:nvSpPr>
          <p:spPr>
            <a:xfrm>
              <a:off x="-80010" y="-191771"/>
              <a:ext cx="6264910" cy="5977891"/>
            </a:xfrm>
            <a:custGeom>
              <a:avLst/>
              <a:gdLst/>
              <a:ahLst/>
              <a:cxnLst/>
              <a:rect l="l" t="t" r="r" b="b"/>
              <a:pathLst>
                <a:path w="6264910" h="5977891">
                  <a:moveTo>
                    <a:pt x="3576320" y="342901"/>
                  </a:moveTo>
                  <a:cubicBezTo>
                    <a:pt x="4768850" y="509271"/>
                    <a:pt x="6264910" y="971551"/>
                    <a:pt x="5435600" y="3060701"/>
                  </a:cubicBezTo>
                  <a:cubicBezTo>
                    <a:pt x="4606290" y="5149851"/>
                    <a:pt x="2889250" y="5520691"/>
                    <a:pt x="2059940" y="5749291"/>
                  </a:cubicBezTo>
                  <a:cubicBezTo>
                    <a:pt x="1230630" y="5977891"/>
                    <a:pt x="256540" y="5434331"/>
                    <a:pt x="600710" y="4203701"/>
                  </a:cubicBezTo>
                  <a:cubicBezTo>
                    <a:pt x="901700" y="3126740"/>
                    <a:pt x="0" y="1772921"/>
                    <a:pt x="86360" y="886460"/>
                  </a:cubicBezTo>
                  <a:cubicBezTo>
                    <a:pt x="172720" y="0"/>
                    <a:pt x="2145030" y="142240"/>
                    <a:pt x="3576320" y="342900"/>
                  </a:cubicBezTo>
                  <a:close/>
                </a:path>
              </a:pathLst>
            </a:custGeom>
            <a:blipFill>
              <a:blip r:embed="rId3"/>
              <a:stretch>
                <a:fillRect l="-13276" t="8" r="-41865" b="-4"/>
              </a:stretch>
            </a:blipFill>
          </p:spPr>
        </p:sp>
      </p:grpSp>
      <p:grpSp>
        <p:nvGrpSpPr>
          <p:cNvPr id="5" name="Group 5"/>
          <p:cNvGrpSpPr/>
          <p:nvPr/>
        </p:nvGrpSpPr>
        <p:grpSpPr>
          <a:xfrm>
            <a:off x="1028700" y="1028700"/>
            <a:ext cx="8115300" cy="1973236"/>
            <a:chOff x="0" y="0"/>
            <a:chExt cx="10820400" cy="2630981"/>
          </a:xfrm>
        </p:grpSpPr>
        <p:sp>
          <p:nvSpPr>
            <p:cNvPr id="6" name="TextBox 6"/>
            <p:cNvSpPr txBox="1"/>
            <p:nvPr/>
          </p:nvSpPr>
          <p:spPr>
            <a:xfrm>
              <a:off x="0" y="66675"/>
              <a:ext cx="10820400" cy="1555745"/>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OUTLINE</a:t>
              </a:r>
            </a:p>
          </p:txBody>
        </p:sp>
        <p:sp>
          <p:nvSpPr>
            <p:cNvPr id="7" name="TextBox 7"/>
            <p:cNvSpPr txBox="1"/>
            <p:nvPr/>
          </p:nvSpPr>
          <p:spPr>
            <a:xfrm>
              <a:off x="0" y="1886208"/>
              <a:ext cx="9233182" cy="744774"/>
            </a:xfrm>
            <a:prstGeom prst="rect">
              <a:avLst/>
            </a:prstGeom>
          </p:spPr>
          <p:txBody>
            <a:bodyPr lIns="0" tIns="0" rIns="0" bIns="0" rtlCol="0" anchor="t">
              <a:spAutoFit/>
            </a:bodyPr>
            <a:lstStyle/>
            <a:p>
              <a:pPr>
                <a:lnSpc>
                  <a:spcPts val="4440"/>
                </a:lnSpc>
              </a:pPr>
              <a:endParaRPr/>
            </a:p>
          </p:txBody>
        </p:sp>
      </p:grpSp>
      <p:grpSp>
        <p:nvGrpSpPr>
          <p:cNvPr id="8" name="Group 8"/>
          <p:cNvGrpSpPr/>
          <p:nvPr/>
        </p:nvGrpSpPr>
        <p:grpSpPr>
          <a:xfrm>
            <a:off x="984960" y="7183858"/>
            <a:ext cx="616957" cy="2074442"/>
            <a:chOff x="0" y="0"/>
            <a:chExt cx="822610" cy="2765923"/>
          </a:xfrm>
        </p:grpSpPr>
        <p:sp>
          <p:nvSpPr>
            <p:cNvPr id="9" name="AutoShape 9"/>
            <p:cNvSpPr/>
            <p:nvPr/>
          </p:nvSpPr>
          <p:spPr>
            <a:xfrm>
              <a:off x="0" y="0"/>
              <a:ext cx="63500" cy="1767642"/>
            </a:xfrm>
            <a:prstGeom prst="rect">
              <a:avLst/>
            </a:prstGeom>
            <a:solidFill>
              <a:srgbClr val="57FFDC"/>
            </a:solidFill>
          </p:spPr>
        </p:sp>
        <p:sp>
          <p:nvSpPr>
            <p:cNvPr id="10" name="TextBox 10"/>
            <p:cNvSpPr txBox="1"/>
            <p:nvPr/>
          </p:nvSpPr>
          <p:spPr>
            <a:xfrm>
              <a:off x="0" y="2310295"/>
              <a:ext cx="822610" cy="455628"/>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02</a:t>
              </a:r>
            </a:p>
          </p:txBody>
        </p:sp>
      </p:grpSp>
      <p:sp>
        <p:nvSpPr>
          <p:cNvPr id="11" name="AutoShape 11"/>
          <p:cNvSpPr/>
          <p:nvPr/>
        </p:nvSpPr>
        <p:spPr>
          <a:xfrm>
            <a:off x="1704510" y="2559662"/>
            <a:ext cx="55686" cy="4715570"/>
          </a:xfrm>
          <a:prstGeom prst="rect">
            <a:avLst/>
          </a:prstGeom>
          <a:solidFill>
            <a:srgbClr val="57FFDC"/>
          </a:solidFill>
        </p:spPr>
      </p:sp>
      <p:grpSp>
        <p:nvGrpSpPr>
          <p:cNvPr id="12" name="Group 12"/>
          <p:cNvGrpSpPr>
            <a:grpSpLocks noChangeAspect="1"/>
          </p:cNvGrpSpPr>
          <p:nvPr/>
        </p:nvGrpSpPr>
        <p:grpSpPr>
          <a:xfrm>
            <a:off x="1601917" y="2803350"/>
            <a:ext cx="239034" cy="239034"/>
            <a:chOff x="6705600" y="1371600"/>
            <a:chExt cx="10972800" cy="10972800"/>
          </a:xfrm>
        </p:grpSpPr>
        <p:sp>
          <p:nvSpPr>
            <p:cNvPr id="13" name="Freeform 13"/>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14" name="Group 14"/>
          <p:cNvGrpSpPr>
            <a:grpSpLocks noChangeAspect="1"/>
          </p:cNvGrpSpPr>
          <p:nvPr/>
        </p:nvGrpSpPr>
        <p:grpSpPr>
          <a:xfrm>
            <a:off x="1601917" y="6246899"/>
            <a:ext cx="239034" cy="239034"/>
            <a:chOff x="6705600" y="1371600"/>
            <a:chExt cx="10972800" cy="10972800"/>
          </a:xfrm>
        </p:grpSpPr>
        <p:sp>
          <p:nvSpPr>
            <p:cNvPr id="15" name="Freeform 15"/>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sp>
        <p:nvSpPr>
          <p:cNvPr id="16" name="AutoShape 16"/>
          <p:cNvSpPr/>
          <p:nvPr/>
        </p:nvSpPr>
        <p:spPr>
          <a:xfrm>
            <a:off x="1704510" y="3713290"/>
            <a:ext cx="55686" cy="4715570"/>
          </a:xfrm>
          <a:prstGeom prst="rect">
            <a:avLst/>
          </a:prstGeom>
          <a:solidFill>
            <a:srgbClr val="57FFDC"/>
          </a:solidFill>
        </p:spPr>
      </p:sp>
      <p:grpSp>
        <p:nvGrpSpPr>
          <p:cNvPr id="17" name="Group 17"/>
          <p:cNvGrpSpPr>
            <a:grpSpLocks noChangeAspect="1"/>
          </p:cNvGrpSpPr>
          <p:nvPr/>
        </p:nvGrpSpPr>
        <p:grpSpPr>
          <a:xfrm>
            <a:off x="1601917" y="4190234"/>
            <a:ext cx="239034" cy="239034"/>
            <a:chOff x="6705600" y="1371600"/>
            <a:chExt cx="10972800" cy="10972800"/>
          </a:xfrm>
        </p:grpSpPr>
        <p:sp>
          <p:nvSpPr>
            <p:cNvPr id="18" name="Freeform 18"/>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19" name="Group 19"/>
          <p:cNvGrpSpPr>
            <a:grpSpLocks noChangeAspect="1"/>
          </p:cNvGrpSpPr>
          <p:nvPr/>
        </p:nvGrpSpPr>
        <p:grpSpPr>
          <a:xfrm>
            <a:off x="1601917" y="6252678"/>
            <a:ext cx="239034" cy="239034"/>
            <a:chOff x="6705600" y="1371600"/>
            <a:chExt cx="10972800" cy="10972800"/>
          </a:xfrm>
        </p:grpSpPr>
        <p:sp>
          <p:nvSpPr>
            <p:cNvPr id="20" name="Freeform 20"/>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1" name="Group 21"/>
          <p:cNvGrpSpPr>
            <a:grpSpLocks noChangeAspect="1"/>
          </p:cNvGrpSpPr>
          <p:nvPr/>
        </p:nvGrpSpPr>
        <p:grpSpPr>
          <a:xfrm>
            <a:off x="1612836" y="3474256"/>
            <a:ext cx="239034" cy="239034"/>
            <a:chOff x="6705600" y="1371600"/>
            <a:chExt cx="10972800" cy="10972800"/>
          </a:xfrm>
        </p:grpSpPr>
        <p:sp>
          <p:nvSpPr>
            <p:cNvPr id="22" name="Freeform 22"/>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3" name="Group 23"/>
          <p:cNvGrpSpPr>
            <a:grpSpLocks noChangeAspect="1"/>
          </p:cNvGrpSpPr>
          <p:nvPr/>
        </p:nvGrpSpPr>
        <p:grpSpPr>
          <a:xfrm>
            <a:off x="1640679" y="7064341"/>
            <a:ext cx="239034" cy="239034"/>
            <a:chOff x="6705600" y="1371600"/>
            <a:chExt cx="10972800" cy="10972800"/>
          </a:xfrm>
        </p:grpSpPr>
        <p:sp>
          <p:nvSpPr>
            <p:cNvPr id="24" name="Freeform 24"/>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5" name="Group 25"/>
          <p:cNvGrpSpPr>
            <a:grpSpLocks noChangeAspect="1"/>
          </p:cNvGrpSpPr>
          <p:nvPr/>
        </p:nvGrpSpPr>
        <p:grpSpPr>
          <a:xfrm>
            <a:off x="1640679" y="7799538"/>
            <a:ext cx="239034" cy="239034"/>
            <a:chOff x="6705600" y="1371600"/>
            <a:chExt cx="10972800" cy="10972800"/>
          </a:xfrm>
        </p:grpSpPr>
        <p:sp>
          <p:nvSpPr>
            <p:cNvPr id="26" name="Freeform 26"/>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7" name="Group 27"/>
          <p:cNvGrpSpPr>
            <a:grpSpLocks noChangeAspect="1"/>
          </p:cNvGrpSpPr>
          <p:nvPr/>
        </p:nvGrpSpPr>
        <p:grpSpPr>
          <a:xfrm>
            <a:off x="1612836" y="4904466"/>
            <a:ext cx="239034" cy="239034"/>
            <a:chOff x="6705600" y="1371600"/>
            <a:chExt cx="10972800" cy="10972800"/>
          </a:xfrm>
        </p:grpSpPr>
        <p:sp>
          <p:nvSpPr>
            <p:cNvPr id="28" name="Freeform 28"/>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9" name="Group 29"/>
          <p:cNvGrpSpPr>
            <a:grpSpLocks noChangeAspect="1"/>
          </p:cNvGrpSpPr>
          <p:nvPr/>
        </p:nvGrpSpPr>
        <p:grpSpPr>
          <a:xfrm>
            <a:off x="1584993" y="5643606"/>
            <a:ext cx="239034" cy="239034"/>
            <a:chOff x="6705600" y="1371600"/>
            <a:chExt cx="10972800" cy="10972800"/>
          </a:xfrm>
        </p:grpSpPr>
        <p:sp>
          <p:nvSpPr>
            <p:cNvPr id="30" name="Freeform 30"/>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sp>
        <p:nvSpPr>
          <p:cNvPr id="31" name="TextBox 31"/>
          <p:cNvSpPr txBox="1"/>
          <p:nvPr/>
        </p:nvSpPr>
        <p:spPr>
          <a:xfrm>
            <a:off x="2179185" y="2489566"/>
            <a:ext cx="9746115" cy="5731513"/>
          </a:xfrm>
          <a:prstGeom prst="rect">
            <a:avLst/>
          </a:prstGeom>
        </p:spPr>
        <p:txBody>
          <a:bodyPr lIns="0" tIns="0" rIns="0" bIns="0" rtlCol="0" anchor="t">
            <a:spAutoFit/>
          </a:bodyPr>
          <a:lstStyle/>
          <a:p>
            <a:pPr>
              <a:lnSpc>
                <a:spcPts val="5729"/>
              </a:lnSpc>
            </a:pPr>
            <a:r>
              <a:rPr lang="en-US" sz="2999" dirty="0">
                <a:solidFill>
                  <a:srgbClr val="57FFDC"/>
                </a:solidFill>
                <a:latin typeface="HK Grotesk Bold Bold"/>
              </a:rPr>
              <a:t>INTRODUCTION </a:t>
            </a:r>
            <a:r>
              <a:rPr lang="en-US" sz="3000" dirty="0">
                <a:solidFill>
                  <a:srgbClr val="57FFDC"/>
                </a:solidFill>
                <a:latin typeface="Arimo Bold"/>
              </a:rPr>
              <a:t>TO PROJECT</a:t>
            </a:r>
          </a:p>
          <a:p>
            <a:pPr>
              <a:lnSpc>
                <a:spcPts val="5729"/>
              </a:lnSpc>
            </a:pPr>
            <a:r>
              <a:rPr lang="en-US" sz="3000" dirty="0">
                <a:solidFill>
                  <a:srgbClr val="57FFDC"/>
                </a:solidFill>
                <a:latin typeface="Arimo Bold"/>
              </a:rPr>
              <a:t>PROBL</a:t>
            </a:r>
            <a:r>
              <a:rPr lang="en-US" sz="2999" dirty="0">
                <a:solidFill>
                  <a:srgbClr val="57FFDC"/>
                </a:solidFill>
                <a:latin typeface="HK Grotesk Bold Bold"/>
              </a:rPr>
              <a:t>EM FORMULATION</a:t>
            </a:r>
          </a:p>
          <a:p>
            <a:pPr>
              <a:lnSpc>
                <a:spcPts val="5729"/>
              </a:lnSpc>
            </a:pPr>
            <a:r>
              <a:rPr lang="en-US" sz="2999" dirty="0">
                <a:solidFill>
                  <a:srgbClr val="57FFDC"/>
                </a:solidFill>
                <a:latin typeface="HK Grotesk Bold Bold"/>
              </a:rPr>
              <a:t>OBJECTIVES OF THE WORK </a:t>
            </a:r>
          </a:p>
          <a:p>
            <a:pPr>
              <a:lnSpc>
                <a:spcPts val="5729"/>
              </a:lnSpc>
            </a:pPr>
            <a:r>
              <a:rPr lang="en-US" sz="2999" dirty="0">
                <a:solidFill>
                  <a:srgbClr val="57FFDC"/>
                </a:solidFill>
                <a:latin typeface="HK Grotesk Bold Bold"/>
              </a:rPr>
              <a:t>METHODOLOGY USED</a:t>
            </a:r>
          </a:p>
          <a:p>
            <a:pPr>
              <a:lnSpc>
                <a:spcPts val="5729"/>
              </a:lnSpc>
            </a:pPr>
            <a:r>
              <a:rPr lang="en-US" sz="2999" dirty="0">
                <a:solidFill>
                  <a:srgbClr val="57FFDC"/>
                </a:solidFill>
                <a:latin typeface="HK Grotesk Bold Bold"/>
              </a:rPr>
              <a:t>RESULTS AND OUTPUTS</a:t>
            </a:r>
          </a:p>
          <a:p>
            <a:pPr>
              <a:lnSpc>
                <a:spcPts val="5729"/>
              </a:lnSpc>
            </a:pPr>
            <a:r>
              <a:rPr lang="en-US" sz="2999" dirty="0">
                <a:solidFill>
                  <a:srgbClr val="57FFDC"/>
                </a:solidFill>
                <a:latin typeface="HK Grotesk Bold Bold"/>
              </a:rPr>
              <a:t>CONCLUSION</a:t>
            </a:r>
          </a:p>
          <a:p>
            <a:pPr>
              <a:lnSpc>
                <a:spcPts val="5729"/>
              </a:lnSpc>
            </a:pPr>
            <a:r>
              <a:rPr lang="en-US" sz="2999" dirty="0">
                <a:solidFill>
                  <a:srgbClr val="57FFDC"/>
                </a:solidFill>
                <a:latin typeface="HK Grotesk Bold Bold"/>
              </a:rPr>
              <a:t>FUTURE SCOPE</a:t>
            </a:r>
          </a:p>
          <a:p>
            <a:pPr>
              <a:lnSpc>
                <a:spcPts val="5729"/>
              </a:lnSpc>
            </a:pPr>
            <a:r>
              <a:rPr lang="en-US" sz="2999" dirty="0">
                <a:solidFill>
                  <a:srgbClr val="57FFDC"/>
                </a:solidFill>
                <a:latin typeface="HK Grotesk Bold Bold"/>
              </a:rPr>
              <a:t>REFERENCES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8000"/>
          </a:blip>
          <a:srcRect/>
          <a:stretch>
            <a:fillRect/>
          </a:stretch>
        </p:blipFill>
        <p:spPr>
          <a:xfrm rot="-2010140">
            <a:off x="-1654914" y="704358"/>
            <a:ext cx="20591439" cy="6963771"/>
          </a:xfrm>
          <a:prstGeom prst="rect">
            <a:avLst/>
          </a:prstGeom>
        </p:spPr>
      </p:pic>
      <p:sp>
        <p:nvSpPr>
          <p:cNvPr id="3" name="TextBox 3"/>
          <p:cNvSpPr txBox="1"/>
          <p:nvPr/>
        </p:nvSpPr>
        <p:spPr>
          <a:xfrm>
            <a:off x="4188151" y="1095375"/>
            <a:ext cx="9911698" cy="1150140"/>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Introduction to Project</a:t>
            </a:r>
          </a:p>
        </p:txBody>
      </p:sp>
      <p:sp>
        <p:nvSpPr>
          <p:cNvPr id="4" name="TextBox 4"/>
          <p:cNvSpPr txBox="1"/>
          <p:nvPr/>
        </p:nvSpPr>
        <p:spPr>
          <a:xfrm>
            <a:off x="985734" y="4306970"/>
            <a:ext cx="16316532" cy="3361182"/>
          </a:xfrm>
          <a:prstGeom prst="rect">
            <a:avLst/>
          </a:prstGeom>
        </p:spPr>
        <p:txBody>
          <a:bodyPr lIns="0" tIns="0" rIns="0" bIns="0" rtlCol="0" anchor="t">
            <a:spAutoFit/>
          </a:bodyPr>
          <a:lstStyle/>
          <a:p>
            <a:pPr algn="ctr">
              <a:lnSpc>
                <a:spcPts val="2664"/>
              </a:lnSpc>
              <a:spcBef>
                <a:spcPct val="0"/>
              </a:spcBef>
            </a:pPr>
            <a:r>
              <a:rPr lang="en-US" sz="2400">
                <a:solidFill>
                  <a:srgbClr val="FFFFFF"/>
                </a:solidFill>
                <a:latin typeface="HK Grotesk Bold Bold"/>
              </a:rPr>
              <a:t>IN EVERYDAY LIFE, PHYSICAL GESTURES ARE A POWERFUL MEANS OF COMMUNICATION. A SET OF PHYSICAL</a:t>
            </a:r>
          </a:p>
          <a:p>
            <a:pPr algn="ctr">
              <a:lnSpc>
                <a:spcPts val="2664"/>
              </a:lnSpc>
              <a:spcBef>
                <a:spcPct val="0"/>
              </a:spcBef>
            </a:pPr>
            <a:r>
              <a:rPr lang="en-US" sz="2400">
                <a:solidFill>
                  <a:srgbClr val="FFFFFF"/>
                </a:solidFill>
                <a:latin typeface="HK Grotesk Bold Bold"/>
              </a:rPr>
              <a:t>GESTURES MAY CONSTITUTE AN ENTIRE LANGUAGE, AS IN SIGN LANGUAGES. A SYSTEM WHICH UTILIZES SENSOR</a:t>
            </a:r>
          </a:p>
          <a:p>
            <a:pPr algn="ctr">
              <a:lnSpc>
                <a:spcPts val="2664"/>
              </a:lnSpc>
              <a:spcBef>
                <a:spcPct val="0"/>
              </a:spcBef>
            </a:pPr>
            <a:r>
              <a:rPr lang="en-US" sz="2400">
                <a:solidFill>
                  <a:srgbClr val="FFFFFF"/>
                </a:solidFill>
                <a:latin typeface="HK Grotesk Bold Bold"/>
              </a:rPr>
              <a:t>FUSION, LOW POWER DIGITAL COMPONENTS, AND SMARTPHONE CELLULAR CAPABILITIES CAN EXTEND THE USEFULNESS</a:t>
            </a:r>
          </a:p>
          <a:p>
            <a:pPr algn="ctr">
              <a:lnSpc>
                <a:spcPts val="2664"/>
              </a:lnSpc>
              <a:spcBef>
                <a:spcPct val="0"/>
              </a:spcBef>
            </a:pPr>
            <a:r>
              <a:rPr lang="en-US" sz="2400">
                <a:solidFill>
                  <a:srgbClr val="FFFFFF"/>
                </a:solidFill>
                <a:latin typeface="HK Grotesk Bold Bold"/>
              </a:rPr>
              <a:t>OF SUCH A SYSTEM TO ALLOW GREATER ADAPTIVITY FOR PATIENTS WITH VARIOUS NEEDS, BE IT A PERSON WITH</a:t>
            </a:r>
          </a:p>
          <a:p>
            <a:pPr algn="ctr">
              <a:lnSpc>
                <a:spcPts val="2664"/>
              </a:lnSpc>
              <a:spcBef>
                <a:spcPct val="0"/>
              </a:spcBef>
            </a:pPr>
            <a:r>
              <a:rPr lang="en-US" sz="2400">
                <a:solidFill>
                  <a:srgbClr val="FFFFFF"/>
                </a:solidFill>
                <a:latin typeface="HK Grotesk Bold Bold"/>
              </a:rPr>
              <a:t>PHYSICAL DISABILITY OR A BLIND PERSON. A PRIMARY GOAL OF GESTURE RECOGNITION RESEARCH IS TO CREATE A</a:t>
            </a:r>
          </a:p>
          <a:p>
            <a:pPr algn="ctr">
              <a:lnSpc>
                <a:spcPts val="2664"/>
              </a:lnSpc>
              <a:spcBef>
                <a:spcPct val="0"/>
              </a:spcBef>
            </a:pPr>
            <a:r>
              <a:rPr lang="en-US" sz="2400">
                <a:solidFill>
                  <a:srgbClr val="FFFFFF"/>
                </a:solidFill>
                <a:latin typeface="HK Grotesk Bold Bold"/>
              </a:rPr>
              <a:t>SYSTEM WHICH CAN IDENTIFY SPECIFIC HUMAN GESTURES AND USE THEM TO CONVEY INFORMATION OR FOR</a:t>
            </a:r>
          </a:p>
          <a:p>
            <a:pPr algn="ctr">
              <a:lnSpc>
                <a:spcPts val="2664"/>
              </a:lnSpc>
              <a:spcBef>
                <a:spcPct val="0"/>
              </a:spcBef>
            </a:pPr>
            <a:r>
              <a:rPr lang="en-US" sz="2400">
                <a:solidFill>
                  <a:srgbClr val="FFFFFF"/>
                </a:solidFill>
                <a:latin typeface="HK Grotesk Bold Bold"/>
              </a:rPr>
              <a:t>DEVICE CONTROL. INTERFACE WITH COMPUTERS USING GESTURES OF THE HUMAN BODY, TYPICALLY HAND</a:t>
            </a:r>
          </a:p>
          <a:p>
            <a:pPr algn="ctr">
              <a:lnSpc>
                <a:spcPts val="2664"/>
              </a:lnSpc>
              <a:spcBef>
                <a:spcPct val="0"/>
              </a:spcBef>
            </a:pPr>
            <a:r>
              <a:rPr lang="en-US" sz="2400">
                <a:solidFill>
                  <a:srgbClr val="FFFFFF"/>
                </a:solidFill>
                <a:latin typeface="HK Grotesk Bold Bold"/>
              </a:rPr>
              <a:t>MOVEMENTS.</a:t>
            </a:r>
          </a:p>
        </p:txBody>
      </p:sp>
      <p:sp>
        <p:nvSpPr>
          <p:cNvPr id="5" name="TextBox 5"/>
          <p:cNvSpPr txBox="1"/>
          <p:nvPr/>
        </p:nvSpPr>
        <p:spPr>
          <a:xfrm>
            <a:off x="6530354" y="3090838"/>
            <a:ext cx="5227291" cy="582030"/>
          </a:xfrm>
          <a:prstGeom prst="rect">
            <a:avLst/>
          </a:prstGeom>
        </p:spPr>
        <p:txBody>
          <a:bodyPr lIns="0" tIns="0" rIns="0" bIns="0" rtlCol="0" anchor="t">
            <a:spAutoFit/>
          </a:bodyPr>
          <a:lstStyle/>
          <a:p>
            <a:pPr algn="ctr">
              <a:lnSpc>
                <a:spcPts val="4414"/>
              </a:lnSpc>
              <a:spcBef>
                <a:spcPct val="0"/>
              </a:spcBef>
            </a:pPr>
            <a:r>
              <a:rPr lang="en-US" sz="3977">
                <a:solidFill>
                  <a:srgbClr val="57FFDC"/>
                </a:solidFill>
                <a:latin typeface="HK Grotesk Bold Bold"/>
              </a:rPr>
              <a:t>PROBLEM DEFINITION</a:t>
            </a:r>
          </a:p>
        </p:txBody>
      </p:sp>
      <p:grpSp>
        <p:nvGrpSpPr>
          <p:cNvPr id="6" name="Group 6"/>
          <p:cNvGrpSpPr/>
          <p:nvPr/>
        </p:nvGrpSpPr>
        <p:grpSpPr>
          <a:xfrm>
            <a:off x="15330652" y="7061766"/>
            <a:ext cx="1928648" cy="2082656"/>
            <a:chOff x="0" y="0"/>
            <a:chExt cx="2571531" cy="2776875"/>
          </a:xfrm>
        </p:grpSpPr>
        <p:sp>
          <p:nvSpPr>
            <p:cNvPr id="7" name="AutoShape 7"/>
            <p:cNvSpPr/>
            <p:nvPr/>
          </p:nvSpPr>
          <p:spPr>
            <a:xfrm>
              <a:off x="2508031" y="0"/>
              <a:ext cx="63500" cy="1767642"/>
            </a:xfrm>
            <a:prstGeom prst="rect">
              <a:avLst/>
            </a:prstGeom>
            <a:solidFill>
              <a:srgbClr val="57FFDC"/>
            </a:solidFill>
          </p:spPr>
        </p:sp>
        <p:sp>
          <p:nvSpPr>
            <p:cNvPr id="8" name="TextBox 8"/>
            <p:cNvSpPr txBox="1"/>
            <p:nvPr/>
          </p:nvSpPr>
          <p:spPr>
            <a:xfrm>
              <a:off x="0" y="2310295"/>
              <a:ext cx="2571531"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03</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8000"/>
          </a:blip>
          <a:srcRect/>
          <a:stretch>
            <a:fillRect/>
          </a:stretch>
        </p:blipFill>
        <p:spPr>
          <a:xfrm rot="-2010140">
            <a:off x="-1654914" y="704358"/>
            <a:ext cx="20591439" cy="6963771"/>
          </a:xfrm>
          <a:prstGeom prst="rect">
            <a:avLst/>
          </a:prstGeom>
        </p:spPr>
      </p:pic>
      <p:sp>
        <p:nvSpPr>
          <p:cNvPr id="3" name="TextBox 3"/>
          <p:cNvSpPr txBox="1"/>
          <p:nvPr/>
        </p:nvSpPr>
        <p:spPr>
          <a:xfrm>
            <a:off x="4188151" y="1095375"/>
            <a:ext cx="9911698" cy="1150140"/>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Introduction to Project</a:t>
            </a:r>
          </a:p>
        </p:txBody>
      </p:sp>
      <p:sp>
        <p:nvSpPr>
          <p:cNvPr id="4" name="TextBox 4"/>
          <p:cNvSpPr txBox="1"/>
          <p:nvPr/>
        </p:nvSpPr>
        <p:spPr>
          <a:xfrm>
            <a:off x="1425297" y="4306970"/>
            <a:ext cx="15437405" cy="5372862"/>
          </a:xfrm>
          <a:prstGeom prst="rect">
            <a:avLst/>
          </a:prstGeom>
        </p:spPr>
        <p:txBody>
          <a:bodyPr lIns="0" tIns="0" rIns="0" bIns="0" rtlCol="0" anchor="t">
            <a:spAutoFit/>
          </a:bodyPr>
          <a:lstStyle/>
          <a:p>
            <a:pPr algn="ctr">
              <a:lnSpc>
                <a:spcPts val="2664"/>
              </a:lnSpc>
              <a:spcBef>
                <a:spcPct val="0"/>
              </a:spcBef>
            </a:pPr>
            <a:r>
              <a:rPr lang="en-US" sz="2400">
                <a:solidFill>
                  <a:srgbClr val="FFFFFF"/>
                </a:solidFill>
                <a:ea typeface="HK Grotesk Bold Bold"/>
              </a:rPr>
              <a:t>● T</a:t>
            </a:r>
            <a:r>
              <a:rPr lang="en-US" sz="2400">
                <a:solidFill>
                  <a:srgbClr val="FFFFFF"/>
                </a:solidFill>
                <a:latin typeface="HK Grotesk Bold Bold"/>
              </a:rPr>
              <a:t>HIS PROJECT MAINLY CONSISTS OF A HAND GESTURE RECOGNITION SECTION AND A CONTROL HUB</a:t>
            </a:r>
          </a:p>
          <a:p>
            <a:pPr algn="ctr">
              <a:lnSpc>
                <a:spcPts val="2664"/>
              </a:lnSpc>
              <a:spcBef>
                <a:spcPct val="0"/>
              </a:spcBef>
            </a:pPr>
            <a:r>
              <a:rPr lang="en-US" sz="2400">
                <a:solidFill>
                  <a:srgbClr val="FFFFFF"/>
                </a:solidFill>
                <a:latin typeface="HK Grotesk Bold Bold"/>
              </a:rPr>
              <a:t>SECTION. THE HAND GESTURE RECOGNITION SECTION CONSISTS OF A GYROSCOPE AND ACCELEROMETER,</a:t>
            </a:r>
          </a:p>
          <a:p>
            <a:pPr algn="ctr">
              <a:lnSpc>
                <a:spcPts val="2664"/>
              </a:lnSpc>
              <a:spcBef>
                <a:spcPct val="0"/>
              </a:spcBef>
            </a:pPr>
            <a:r>
              <a:rPr lang="en-US" sz="2400">
                <a:solidFill>
                  <a:srgbClr val="FFFFFF"/>
                </a:solidFill>
                <a:latin typeface="HK Grotesk Bold Bold"/>
              </a:rPr>
              <a:t>A MICROCONTROLLER AND A TRANSMITTER. </a:t>
            </a:r>
          </a:p>
          <a:p>
            <a:pPr algn="ctr">
              <a:lnSpc>
                <a:spcPts val="2664"/>
              </a:lnSpc>
              <a:spcBef>
                <a:spcPct val="0"/>
              </a:spcBef>
            </a:pPr>
            <a:endParaRPr lang="en-US" sz="2400">
              <a:solidFill>
                <a:srgbClr val="FFFFFF"/>
              </a:solidFill>
              <a:latin typeface="HK Grotesk Bold Bold"/>
            </a:endParaRPr>
          </a:p>
          <a:p>
            <a:pPr algn="ctr">
              <a:lnSpc>
                <a:spcPts val="2664"/>
              </a:lnSpc>
              <a:spcBef>
                <a:spcPct val="0"/>
              </a:spcBef>
            </a:pPr>
            <a:r>
              <a:rPr lang="en-US" sz="2400">
                <a:solidFill>
                  <a:srgbClr val="FFFFFF"/>
                </a:solidFill>
                <a:ea typeface="HK Grotesk Bold Bold"/>
              </a:rPr>
              <a:t>● THE CONTROL HUB CONSISTS OF A RECEIVER, A</a:t>
            </a:r>
          </a:p>
          <a:p>
            <a:pPr algn="ctr">
              <a:lnSpc>
                <a:spcPts val="2664"/>
              </a:lnSpc>
              <a:spcBef>
                <a:spcPct val="0"/>
              </a:spcBef>
            </a:pPr>
            <a:r>
              <a:rPr lang="en-US" sz="2400">
                <a:solidFill>
                  <a:srgbClr val="FFFFFF"/>
                </a:solidFill>
                <a:latin typeface="HK Grotesk Bold Bold"/>
              </a:rPr>
              <a:t>MICROCONTROLLER, A RELAY SWITCH AND A BLUETOOTH MODULE.</a:t>
            </a:r>
          </a:p>
          <a:p>
            <a:pPr algn="ctr">
              <a:lnSpc>
                <a:spcPts val="2664"/>
              </a:lnSpc>
              <a:spcBef>
                <a:spcPct val="0"/>
              </a:spcBef>
            </a:pPr>
            <a:endParaRPr lang="en-US" sz="2400">
              <a:solidFill>
                <a:srgbClr val="FFFFFF"/>
              </a:solidFill>
              <a:latin typeface="HK Grotesk Bold Bold"/>
            </a:endParaRPr>
          </a:p>
          <a:p>
            <a:pPr algn="ctr">
              <a:lnSpc>
                <a:spcPts val="2664"/>
              </a:lnSpc>
              <a:spcBef>
                <a:spcPct val="0"/>
              </a:spcBef>
            </a:pPr>
            <a:r>
              <a:rPr lang="en-US" sz="2400">
                <a:solidFill>
                  <a:srgbClr val="FFFFFF"/>
                </a:solidFill>
                <a:ea typeface="HK Grotesk Bold Bold"/>
              </a:rPr>
              <a:t>● WE WILL BE MAKING USE OF PROTEUS, ΜVISION IDE, AN ANDROID APPLICATION, AND DEEP</a:t>
            </a:r>
          </a:p>
          <a:p>
            <a:pPr algn="ctr">
              <a:lnSpc>
                <a:spcPts val="2664"/>
              </a:lnSpc>
              <a:spcBef>
                <a:spcPct val="0"/>
              </a:spcBef>
            </a:pPr>
            <a:r>
              <a:rPr lang="en-US" sz="2400">
                <a:solidFill>
                  <a:srgbClr val="FFFFFF"/>
                </a:solidFill>
                <a:latin typeface="HK Grotesk Bold Bold"/>
              </a:rPr>
              <a:t>LEARNING IN THIS PROJECT.</a:t>
            </a:r>
          </a:p>
          <a:p>
            <a:pPr algn="ctr">
              <a:lnSpc>
                <a:spcPts val="2664"/>
              </a:lnSpc>
              <a:spcBef>
                <a:spcPct val="0"/>
              </a:spcBef>
            </a:pPr>
            <a:endParaRPr lang="en-US" sz="2400">
              <a:solidFill>
                <a:srgbClr val="FFFFFF"/>
              </a:solidFill>
              <a:latin typeface="HK Grotesk Bold Bold"/>
            </a:endParaRPr>
          </a:p>
          <a:p>
            <a:pPr algn="ctr">
              <a:lnSpc>
                <a:spcPts val="2664"/>
              </a:lnSpc>
              <a:spcBef>
                <a:spcPct val="0"/>
              </a:spcBef>
            </a:pPr>
            <a:r>
              <a:rPr lang="en-US" sz="2400">
                <a:solidFill>
                  <a:srgbClr val="FFFFFF"/>
                </a:solidFill>
                <a:ea typeface="HK Grotesk Bold Bold"/>
              </a:rPr>
              <a:t>● WE WILL USE DEEP LEARNING AND DIGITAL IMAGE PROCESSING TO TAKE THOSE GESTURES AS INPUT</a:t>
            </a:r>
          </a:p>
          <a:p>
            <a:pPr algn="ctr">
              <a:lnSpc>
                <a:spcPts val="2664"/>
              </a:lnSpc>
              <a:spcBef>
                <a:spcPct val="0"/>
              </a:spcBef>
            </a:pPr>
            <a:r>
              <a:rPr lang="en-US" sz="2400">
                <a:solidFill>
                  <a:srgbClr val="FFFFFF"/>
                </a:solidFill>
                <a:latin typeface="HK Grotesk Bold Bold"/>
              </a:rPr>
              <a:t>AND PROCESS THEM AND GIVE RESPECTIVE OUTPUT AS THE TASK.</a:t>
            </a:r>
          </a:p>
          <a:p>
            <a:pPr algn="ctr">
              <a:lnSpc>
                <a:spcPts val="2664"/>
              </a:lnSpc>
              <a:spcBef>
                <a:spcPct val="0"/>
              </a:spcBef>
            </a:pPr>
            <a:endParaRPr lang="en-US" sz="2400">
              <a:solidFill>
                <a:srgbClr val="FFFFFF"/>
              </a:solidFill>
              <a:latin typeface="HK Grotesk Bold Bold"/>
            </a:endParaRPr>
          </a:p>
          <a:p>
            <a:pPr algn="ctr">
              <a:lnSpc>
                <a:spcPts val="2664"/>
              </a:lnSpc>
              <a:spcBef>
                <a:spcPct val="0"/>
              </a:spcBef>
            </a:pPr>
            <a:r>
              <a:rPr lang="en-US" sz="2400">
                <a:solidFill>
                  <a:srgbClr val="FFFFFF"/>
                </a:solidFill>
                <a:ea typeface="HK Grotesk Bold Bold"/>
              </a:rPr>
              <a:t>● WE WILL USE PYTHON TO DESIGN UI.</a:t>
            </a:r>
          </a:p>
          <a:p>
            <a:pPr algn="ctr">
              <a:lnSpc>
                <a:spcPts val="2664"/>
              </a:lnSpc>
              <a:spcBef>
                <a:spcPct val="0"/>
              </a:spcBef>
            </a:pPr>
            <a:endParaRPr lang="en-US" sz="2400">
              <a:solidFill>
                <a:srgbClr val="FFFFFF"/>
              </a:solidFill>
              <a:ea typeface="HK Grotesk Bold Bold"/>
            </a:endParaRPr>
          </a:p>
          <a:p>
            <a:pPr algn="ctr">
              <a:lnSpc>
                <a:spcPts val="2664"/>
              </a:lnSpc>
              <a:spcBef>
                <a:spcPct val="0"/>
              </a:spcBef>
            </a:pPr>
            <a:r>
              <a:rPr lang="en-US" sz="2400">
                <a:solidFill>
                  <a:srgbClr val="FFFFFF"/>
                </a:solidFill>
                <a:ea typeface="HK Grotesk Bold Bold"/>
              </a:rPr>
              <a:t>● PYTHON PROVIDES SEVERAL DIFFERENT OPTIONS FOR WRITING GUI BASED PROGRAMS</a:t>
            </a:r>
          </a:p>
        </p:txBody>
      </p:sp>
      <p:sp>
        <p:nvSpPr>
          <p:cNvPr id="5" name="TextBox 5"/>
          <p:cNvSpPr txBox="1"/>
          <p:nvPr/>
        </p:nvSpPr>
        <p:spPr>
          <a:xfrm>
            <a:off x="4566149" y="3090838"/>
            <a:ext cx="9155702" cy="582030"/>
          </a:xfrm>
          <a:prstGeom prst="rect">
            <a:avLst/>
          </a:prstGeom>
        </p:spPr>
        <p:txBody>
          <a:bodyPr lIns="0" tIns="0" rIns="0" bIns="0" rtlCol="0" anchor="t">
            <a:spAutoFit/>
          </a:bodyPr>
          <a:lstStyle/>
          <a:p>
            <a:pPr algn="ctr">
              <a:lnSpc>
                <a:spcPts val="4414"/>
              </a:lnSpc>
              <a:spcBef>
                <a:spcPct val="0"/>
              </a:spcBef>
            </a:pPr>
            <a:r>
              <a:rPr lang="en-US" sz="3977">
                <a:solidFill>
                  <a:srgbClr val="57FFDC"/>
                </a:solidFill>
                <a:latin typeface="HK Grotesk Bold Bold"/>
              </a:rPr>
              <a:t>PROJECT OVERVIEW/SPECIFICATIONS</a:t>
            </a:r>
          </a:p>
        </p:txBody>
      </p:sp>
      <p:grpSp>
        <p:nvGrpSpPr>
          <p:cNvPr id="6" name="Group 6"/>
          <p:cNvGrpSpPr/>
          <p:nvPr/>
        </p:nvGrpSpPr>
        <p:grpSpPr>
          <a:xfrm>
            <a:off x="984960" y="7183858"/>
            <a:ext cx="616957" cy="2082656"/>
            <a:chOff x="0" y="0"/>
            <a:chExt cx="822610" cy="2776875"/>
          </a:xfrm>
        </p:grpSpPr>
        <p:sp>
          <p:nvSpPr>
            <p:cNvPr id="7" name="AutoShape 7"/>
            <p:cNvSpPr/>
            <p:nvPr/>
          </p:nvSpPr>
          <p:spPr>
            <a:xfrm>
              <a:off x="0" y="0"/>
              <a:ext cx="63500" cy="1767642"/>
            </a:xfrm>
            <a:prstGeom prst="rect">
              <a:avLst/>
            </a:prstGeom>
            <a:solidFill>
              <a:srgbClr val="57FFDC"/>
            </a:solidFill>
          </p:spPr>
        </p:sp>
        <p:sp>
          <p:nvSpPr>
            <p:cNvPr id="8" name="TextBox 8"/>
            <p:cNvSpPr txBox="1"/>
            <p:nvPr/>
          </p:nvSpPr>
          <p:spPr>
            <a:xfrm>
              <a:off x="0" y="2310295"/>
              <a:ext cx="822610" cy="466581"/>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04</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9000"/>
          </a:blip>
          <a:srcRect/>
          <a:stretch>
            <a:fillRect/>
          </a:stretch>
        </p:blipFill>
        <p:spPr>
          <a:xfrm rot="-2010140">
            <a:off x="-1654914" y="704358"/>
            <a:ext cx="20591439" cy="6963771"/>
          </a:xfrm>
          <a:prstGeom prst="rect">
            <a:avLst/>
          </a:prstGeom>
        </p:spPr>
      </p:pic>
      <p:sp>
        <p:nvSpPr>
          <p:cNvPr id="3" name="TextBox 3"/>
          <p:cNvSpPr txBox="1"/>
          <p:nvPr/>
        </p:nvSpPr>
        <p:spPr>
          <a:xfrm>
            <a:off x="4322421" y="1095375"/>
            <a:ext cx="9643159" cy="1150140"/>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Introduction to Project</a:t>
            </a:r>
          </a:p>
        </p:txBody>
      </p:sp>
      <p:sp>
        <p:nvSpPr>
          <p:cNvPr id="4" name="TextBox 4"/>
          <p:cNvSpPr txBox="1"/>
          <p:nvPr/>
        </p:nvSpPr>
        <p:spPr>
          <a:xfrm>
            <a:off x="3841534" y="2657044"/>
            <a:ext cx="10604932" cy="582030"/>
          </a:xfrm>
          <a:prstGeom prst="rect">
            <a:avLst/>
          </a:prstGeom>
        </p:spPr>
        <p:txBody>
          <a:bodyPr lIns="0" tIns="0" rIns="0" bIns="0" rtlCol="0" anchor="t">
            <a:spAutoFit/>
          </a:bodyPr>
          <a:lstStyle/>
          <a:p>
            <a:pPr algn="ctr">
              <a:lnSpc>
                <a:spcPts val="4414"/>
              </a:lnSpc>
              <a:spcBef>
                <a:spcPct val="0"/>
              </a:spcBef>
            </a:pPr>
            <a:r>
              <a:rPr lang="en-US" sz="3977">
                <a:solidFill>
                  <a:srgbClr val="57FFDC"/>
                </a:solidFill>
                <a:latin typeface="HK Grotesk Bold Bold"/>
              </a:rPr>
              <a:t>HARDWARE AND SOFTWARE SPECIFICATION</a:t>
            </a:r>
          </a:p>
        </p:txBody>
      </p:sp>
      <p:sp>
        <p:nvSpPr>
          <p:cNvPr id="5" name="AutoShape 5"/>
          <p:cNvSpPr/>
          <p:nvPr/>
        </p:nvSpPr>
        <p:spPr>
          <a:xfrm>
            <a:off x="1737804" y="4498250"/>
            <a:ext cx="55686" cy="4715570"/>
          </a:xfrm>
          <a:prstGeom prst="rect">
            <a:avLst/>
          </a:prstGeom>
          <a:solidFill>
            <a:srgbClr val="57FFDC"/>
          </a:solidFill>
        </p:spPr>
      </p:sp>
      <p:grpSp>
        <p:nvGrpSpPr>
          <p:cNvPr id="6" name="Group 6"/>
          <p:cNvGrpSpPr/>
          <p:nvPr/>
        </p:nvGrpSpPr>
        <p:grpSpPr>
          <a:xfrm>
            <a:off x="2387373" y="4742601"/>
            <a:ext cx="5243950" cy="706819"/>
            <a:chOff x="0" y="0"/>
            <a:chExt cx="6991934" cy="942425"/>
          </a:xfrm>
        </p:grpSpPr>
        <p:sp>
          <p:nvSpPr>
            <p:cNvPr id="7" name="TextBox 7"/>
            <p:cNvSpPr txBox="1"/>
            <p:nvPr/>
          </p:nvSpPr>
          <p:spPr>
            <a:xfrm>
              <a:off x="0" y="-28575"/>
              <a:ext cx="6991934" cy="420389"/>
            </a:xfrm>
            <a:prstGeom prst="rect">
              <a:avLst/>
            </a:prstGeom>
          </p:spPr>
          <p:txBody>
            <a:bodyPr lIns="0" tIns="0" rIns="0" bIns="0" rtlCol="0" anchor="t">
              <a:spAutoFit/>
            </a:bodyPr>
            <a:lstStyle/>
            <a:p>
              <a:pPr>
                <a:lnSpc>
                  <a:spcPts val="2520"/>
                </a:lnSpc>
              </a:pPr>
              <a:r>
                <a:rPr lang="en-US" sz="1938">
                  <a:solidFill>
                    <a:srgbClr val="57FFDC"/>
                  </a:solidFill>
                  <a:latin typeface="HK Grotesk Bold Bold"/>
                </a:rPr>
                <a:t>PROTEUS</a:t>
              </a:r>
            </a:p>
          </p:txBody>
        </p:sp>
        <p:sp>
          <p:nvSpPr>
            <p:cNvPr id="8" name="TextBox 8"/>
            <p:cNvSpPr txBox="1"/>
            <p:nvPr/>
          </p:nvSpPr>
          <p:spPr>
            <a:xfrm>
              <a:off x="0" y="557682"/>
              <a:ext cx="6991934" cy="384743"/>
            </a:xfrm>
            <a:prstGeom prst="rect">
              <a:avLst/>
            </a:prstGeom>
          </p:spPr>
          <p:txBody>
            <a:bodyPr lIns="0" tIns="0" rIns="0" bIns="0" rtlCol="0" anchor="t">
              <a:spAutoFit/>
            </a:bodyPr>
            <a:lstStyle/>
            <a:p>
              <a:pPr>
                <a:lnSpc>
                  <a:spcPts val="2352"/>
                </a:lnSpc>
              </a:pPr>
              <a:endParaRPr/>
            </a:p>
          </p:txBody>
        </p:sp>
      </p:grpSp>
      <p:grpSp>
        <p:nvGrpSpPr>
          <p:cNvPr id="9" name="Group 9"/>
          <p:cNvGrpSpPr/>
          <p:nvPr/>
        </p:nvGrpSpPr>
        <p:grpSpPr>
          <a:xfrm>
            <a:off x="2387373" y="6009304"/>
            <a:ext cx="5243950" cy="706819"/>
            <a:chOff x="0" y="0"/>
            <a:chExt cx="6991934" cy="942425"/>
          </a:xfrm>
        </p:grpSpPr>
        <p:sp>
          <p:nvSpPr>
            <p:cNvPr id="10" name="TextBox 10"/>
            <p:cNvSpPr txBox="1"/>
            <p:nvPr/>
          </p:nvSpPr>
          <p:spPr>
            <a:xfrm>
              <a:off x="0" y="-28575"/>
              <a:ext cx="6991934" cy="420389"/>
            </a:xfrm>
            <a:prstGeom prst="rect">
              <a:avLst/>
            </a:prstGeom>
          </p:spPr>
          <p:txBody>
            <a:bodyPr lIns="0" tIns="0" rIns="0" bIns="0" rtlCol="0" anchor="t">
              <a:spAutoFit/>
            </a:bodyPr>
            <a:lstStyle/>
            <a:p>
              <a:pPr>
                <a:lnSpc>
                  <a:spcPts val="2520"/>
                </a:lnSpc>
              </a:pPr>
              <a:r>
                <a:rPr lang="en-US" sz="1938">
                  <a:solidFill>
                    <a:srgbClr val="57FFDC"/>
                  </a:solidFill>
                  <a:latin typeface="HK Grotesk Bold Bold"/>
                </a:rPr>
                <a:t>KEIL ΜVISION IDE</a:t>
              </a:r>
            </a:p>
          </p:txBody>
        </p:sp>
        <p:sp>
          <p:nvSpPr>
            <p:cNvPr id="11" name="TextBox 11"/>
            <p:cNvSpPr txBox="1"/>
            <p:nvPr/>
          </p:nvSpPr>
          <p:spPr>
            <a:xfrm>
              <a:off x="0" y="557682"/>
              <a:ext cx="6991934" cy="384743"/>
            </a:xfrm>
            <a:prstGeom prst="rect">
              <a:avLst/>
            </a:prstGeom>
          </p:spPr>
          <p:txBody>
            <a:bodyPr lIns="0" tIns="0" rIns="0" bIns="0" rtlCol="0" anchor="t">
              <a:spAutoFit/>
            </a:bodyPr>
            <a:lstStyle/>
            <a:p>
              <a:pPr>
                <a:lnSpc>
                  <a:spcPts val="2352"/>
                </a:lnSpc>
              </a:pPr>
              <a:endParaRPr/>
            </a:p>
          </p:txBody>
        </p:sp>
      </p:grpSp>
      <p:grpSp>
        <p:nvGrpSpPr>
          <p:cNvPr id="12" name="Group 12"/>
          <p:cNvGrpSpPr/>
          <p:nvPr/>
        </p:nvGrpSpPr>
        <p:grpSpPr>
          <a:xfrm>
            <a:off x="2387373" y="7157818"/>
            <a:ext cx="5243950" cy="1025298"/>
            <a:chOff x="0" y="0"/>
            <a:chExt cx="6991934" cy="1367065"/>
          </a:xfrm>
        </p:grpSpPr>
        <p:sp>
          <p:nvSpPr>
            <p:cNvPr id="13" name="TextBox 13"/>
            <p:cNvSpPr txBox="1"/>
            <p:nvPr/>
          </p:nvSpPr>
          <p:spPr>
            <a:xfrm>
              <a:off x="0" y="-28575"/>
              <a:ext cx="6991934" cy="845028"/>
            </a:xfrm>
            <a:prstGeom prst="rect">
              <a:avLst/>
            </a:prstGeom>
          </p:spPr>
          <p:txBody>
            <a:bodyPr lIns="0" tIns="0" rIns="0" bIns="0" rtlCol="0" anchor="t">
              <a:spAutoFit/>
            </a:bodyPr>
            <a:lstStyle/>
            <a:p>
              <a:pPr>
                <a:lnSpc>
                  <a:spcPts val="2520"/>
                </a:lnSpc>
              </a:pPr>
              <a:r>
                <a:rPr lang="en-US" sz="1938">
                  <a:solidFill>
                    <a:srgbClr val="57FFDC"/>
                  </a:solidFill>
                  <a:latin typeface="HK Grotesk Bold Bold"/>
                </a:rPr>
                <a:t>ANDROID APPLICATION INSTALLED ON ANDROID DEVICE</a:t>
              </a:r>
            </a:p>
          </p:txBody>
        </p:sp>
        <p:sp>
          <p:nvSpPr>
            <p:cNvPr id="14" name="TextBox 14"/>
            <p:cNvSpPr txBox="1"/>
            <p:nvPr/>
          </p:nvSpPr>
          <p:spPr>
            <a:xfrm>
              <a:off x="0" y="982322"/>
              <a:ext cx="6991934" cy="384743"/>
            </a:xfrm>
            <a:prstGeom prst="rect">
              <a:avLst/>
            </a:prstGeom>
          </p:spPr>
          <p:txBody>
            <a:bodyPr lIns="0" tIns="0" rIns="0" bIns="0" rtlCol="0" anchor="t">
              <a:spAutoFit/>
            </a:bodyPr>
            <a:lstStyle/>
            <a:p>
              <a:pPr>
                <a:lnSpc>
                  <a:spcPts val="2352"/>
                </a:lnSpc>
              </a:pPr>
              <a:endParaRPr/>
            </a:p>
          </p:txBody>
        </p:sp>
      </p:grpSp>
      <p:grpSp>
        <p:nvGrpSpPr>
          <p:cNvPr id="15" name="Group 15"/>
          <p:cNvGrpSpPr/>
          <p:nvPr/>
        </p:nvGrpSpPr>
        <p:grpSpPr>
          <a:xfrm>
            <a:off x="2387373" y="8305004"/>
            <a:ext cx="5243950" cy="706819"/>
            <a:chOff x="0" y="0"/>
            <a:chExt cx="6991934" cy="942425"/>
          </a:xfrm>
        </p:grpSpPr>
        <p:sp>
          <p:nvSpPr>
            <p:cNvPr id="16" name="TextBox 16"/>
            <p:cNvSpPr txBox="1"/>
            <p:nvPr/>
          </p:nvSpPr>
          <p:spPr>
            <a:xfrm>
              <a:off x="0" y="-28575"/>
              <a:ext cx="6991934" cy="420389"/>
            </a:xfrm>
            <a:prstGeom prst="rect">
              <a:avLst/>
            </a:prstGeom>
          </p:spPr>
          <p:txBody>
            <a:bodyPr lIns="0" tIns="0" rIns="0" bIns="0" rtlCol="0" anchor="t">
              <a:spAutoFit/>
            </a:bodyPr>
            <a:lstStyle/>
            <a:p>
              <a:pPr>
                <a:lnSpc>
                  <a:spcPts val="2520"/>
                </a:lnSpc>
              </a:pPr>
              <a:r>
                <a:rPr lang="en-US" sz="1938">
                  <a:solidFill>
                    <a:srgbClr val="57FFDC"/>
                  </a:solidFill>
                  <a:latin typeface="HK Grotesk Bold Bold"/>
                </a:rPr>
                <a:t>PYTHON</a:t>
              </a:r>
            </a:p>
          </p:txBody>
        </p:sp>
        <p:sp>
          <p:nvSpPr>
            <p:cNvPr id="17" name="TextBox 17"/>
            <p:cNvSpPr txBox="1"/>
            <p:nvPr/>
          </p:nvSpPr>
          <p:spPr>
            <a:xfrm>
              <a:off x="0" y="557682"/>
              <a:ext cx="6991934" cy="384743"/>
            </a:xfrm>
            <a:prstGeom prst="rect">
              <a:avLst/>
            </a:prstGeom>
          </p:spPr>
          <p:txBody>
            <a:bodyPr lIns="0" tIns="0" rIns="0" bIns="0" rtlCol="0" anchor="t">
              <a:spAutoFit/>
            </a:bodyPr>
            <a:lstStyle/>
            <a:p>
              <a:pPr>
                <a:lnSpc>
                  <a:spcPts val="2352"/>
                </a:lnSpc>
              </a:pPr>
              <a:endParaRPr/>
            </a:p>
          </p:txBody>
        </p:sp>
      </p:grpSp>
      <p:grpSp>
        <p:nvGrpSpPr>
          <p:cNvPr id="18" name="Group 18"/>
          <p:cNvGrpSpPr>
            <a:grpSpLocks noChangeAspect="1"/>
          </p:cNvGrpSpPr>
          <p:nvPr/>
        </p:nvGrpSpPr>
        <p:grpSpPr>
          <a:xfrm>
            <a:off x="1635211" y="4741937"/>
            <a:ext cx="239034" cy="239034"/>
            <a:chOff x="6705600" y="1371600"/>
            <a:chExt cx="10972800" cy="10972800"/>
          </a:xfrm>
        </p:grpSpPr>
        <p:sp>
          <p:nvSpPr>
            <p:cNvPr id="19" name="Freeform 19"/>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0" name="Group 20"/>
          <p:cNvGrpSpPr>
            <a:grpSpLocks noChangeAspect="1"/>
          </p:cNvGrpSpPr>
          <p:nvPr/>
        </p:nvGrpSpPr>
        <p:grpSpPr>
          <a:xfrm>
            <a:off x="1635211" y="5889787"/>
            <a:ext cx="239034" cy="239034"/>
            <a:chOff x="6705600" y="1371600"/>
            <a:chExt cx="10972800" cy="10972800"/>
          </a:xfrm>
        </p:grpSpPr>
        <p:sp>
          <p:nvSpPr>
            <p:cNvPr id="21" name="Freeform 21"/>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grpSp>
        <p:nvGrpSpPr>
          <p:cNvPr id="22" name="Group 22"/>
          <p:cNvGrpSpPr>
            <a:grpSpLocks noChangeAspect="1"/>
          </p:cNvGrpSpPr>
          <p:nvPr/>
        </p:nvGrpSpPr>
        <p:grpSpPr>
          <a:xfrm>
            <a:off x="1635211" y="7037637"/>
            <a:ext cx="239034" cy="239034"/>
            <a:chOff x="6705600" y="1371600"/>
            <a:chExt cx="10972800" cy="10972800"/>
          </a:xfrm>
        </p:grpSpPr>
        <p:sp>
          <p:nvSpPr>
            <p:cNvPr id="23" name="Freeform 23"/>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4" name="Group 24"/>
          <p:cNvGrpSpPr>
            <a:grpSpLocks noChangeAspect="1"/>
          </p:cNvGrpSpPr>
          <p:nvPr/>
        </p:nvGrpSpPr>
        <p:grpSpPr>
          <a:xfrm>
            <a:off x="1635211" y="8185487"/>
            <a:ext cx="239034" cy="239034"/>
            <a:chOff x="6705600" y="1371600"/>
            <a:chExt cx="10972800" cy="10972800"/>
          </a:xfrm>
        </p:grpSpPr>
        <p:sp>
          <p:nvSpPr>
            <p:cNvPr id="25" name="Freeform 25"/>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sp>
        <p:nvSpPr>
          <p:cNvPr id="26" name="AutoShape 26"/>
          <p:cNvSpPr/>
          <p:nvPr/>
        </p:nvSpPr>
        <p:spPr>
          <a:xfrm>
            <a:off x="11365780" y="4066726"/>
            <a:ext cx="33847" cy="5317809"/>
          </a:xfrm>
          <a:prstGeom prst="rect">
            <a:avLst/>
          </a:prstGeom>
          <a:solidFill>
            <a:srgbClr val="57FFDC"/>
          </a:solidFill>
        </p:spPr>
      </p:sp>
      <p:grpSp>
        <p:nvGrpSpPr>
          <p:cNvPr id="27" name="Group 27"/>
          <p:cNvGrpSpPr/>
          <p:nvPr/>
        </p:nvGrpSpPr>
        <p:grpSpPr>
          <a:xfrm>
            <a:off x="11891409" y="4126532"/>
            <a:ext cx="5243950" cy="5317115"/>
            <a:chOff x="0" y="-161925"/>
            <a:chExt cx="6991934" cy="7089487"/>
          </a:xfrm>
        </p:grpSpPr>
        <p:sp>
          <p:nvSpPr>
            <p:cNvPr id="28" name="TextBox 28"/>
            <p:cNvSpPr txBox="1"/>
            <p:nvPr/>
          </p:nvSpPr>
          <p:spPr>
            <a:xfrm>
              <a:off x="0" y="-161925"/>
              <a:ext cx="6991934" cy="6767837"/>
            </a:xfrm>
            <a:prstGeom prst="rect">
              <a:avLst/>
            </a:prstGeom>
          </p:spPr>
          <p:txBody>
            <a:bodyPr lIns="0" tIns="0" rIns="0" bIns="0" rtlCol="0" anchor="t">
              <a:spAutoFit/>
            </a:bodyPr>
            <a:lstStyle/>
            <a:p>
              <a:pPr>
                <a:lnSpc>
                  <a:spcPts val="3954"/>
                </a:lnSpc>
              </a:pPr>
              <a:r>
                <a:rPr lang="en-US" sz="1938" dirty="0">
                  <a:solidFill>
                    <a:srgbClr val="57FFDC"/>
                  </a:solidFill>
                  <a:latin typeface="HK Grotesk Bold Bold"/>
                </a:rPr>
                <a:t>ARDUINO UNO</a:t>
              </a:r>
            </a:p>
            <a:p>
              <a:pPr>
                <a:lnSpc>
                  <a:spcPts val="3954"/>
                </a:lnSpc>
              </a:pPr>
              <a:r>
                <a:rPr lang="en-US" sz="835" dirty="0">
                  <a:solidFill>
                    <a:srgbClr val="57FFDC"/>
                  </a:solidFill>
                  <a:latin typeface="Arimo Bold"/>
                </a:rPr>
                <a:t> </a:t>
              </a:r>
              <a:r>
                <a:rPr lang="en-US" sz="1940" dirty="0">
                  <a:solidFill>
                    <a:srgbClr val="57FFDC"/>
                  </a:solidFill>
                  <a:latin typeface="Arimo Bold"/>
                </a:rPr>
                <a:t>5 mm LED</a:t>
              </a:r>
            </a:p>
            <a:p>
              <a:pPr>
                <a:lnSpc>
                  <a:spcPts val="3954"/>
                </a:lnSpc>
              </a:pPr>
              <a:r>
                <a:rPr lang="en-US" sz="1940" dirty="0">
                  <a:solidFill>
                    <a:srgbClr val="57FFDC"/>
                  </a:solidFill>
                  <a:latin typeface="Arimo Bold"/>
                </a:rPr>
                <a:t> 10K </a:t>
              </a:r>
              <a:r>
                <a:rPr lang="en-US" sz="1940" dirty="0">
                  <a:solidFill>
                    <a:srgbClr val="57FFDC"/>
                  </a:solidFill>
                  <a:latin typeface="HK Grotesk Bold Bold"/>
                </a:rPr>
                <a:t>OHM </a:t>
              </a:r>
              <a:r>
                <a:rPr lang="en-US" sz="1938" dirty="0">
                  <a:solidFill>
                    <a:srgbClr val="57FFDC"/>
                  </a:solidFill>
                  <a:latin typeface="HK Grotesk Bold Bold"/>
                </a:rPr>
                <a:t>PRESET</a:t>
              </a:r>
            </a:p>
            <a:p>
              <a:pPr>
                <a:lnSpc>
                  <a:spcPts val="3954"/>
                </a:lnSpc>
              </a:pPr>
              <a:r>
                <a:rPr lang="en-US" sz="1938" dirty="0">
                  <a:solidFill>
                    <a:srgbClr val="57FFDC"/>
                  </a:solidFill>
                  <a:latin typeface="HK Grotesk Bold Bold"/>
                </a:rPr>
                <a:t> 7805 AND 7812 VOLTAGE REGULATORS.</a:t>
              </a:r>
            </a:p>
            <a:p>
              <a:pPr>
                <a:lnSpc>
                  <a:spcPts val="3954"/>
                </a:lnSpc>
              </a:pPr>
              <a:r>
                <a:rPr lang="en-US" sz="1938" dirty="0">
                  <a:solidFill>
                    <a:srgbClr val="57FFDC"/>
                  </a:solidFill>
                  <a:latin typeface="HK Grotesk Bold Bold"/>
                </a:rPr>
                <a:t> 12 V RELAY.</a:t>
              </a:r>
            </a:p>
            <a:p>
              <a:pPr>
                <a:lnSpc>
                  <a:spcPts val="3954"/>
                </a:lnSpc>
              </a:pPr>
              <a:r>
                <a:rPr lang="en-US" sz="1938" dirty="0">
                  <a:solidFill>
                    <a:srgbClr val="57FFDC"/>
                  </a:solidFill>
                  <a:latin typeface="HK Grotesk Bold Bold"/>
                </a:rPr>
                <a:t> 10K OHM PRESET</a:t>
              </a:r>
            </a:p>
            <a:p>
              <a:pPr>
                <a:lnSpc>
                  <a:spcPts val="3954"/>
                </a:lnSpc>
              </a:pPr>
              <a:r>
                <a:rPr lang="en-US" sz="1938" dirty="0">
                  <a:solidFill>
                    <a:srgbClr val="57FFDC"/>
                  </a:solidFill>
                  <a:latin typeface="HK Grotesk Bold Bold"/>
                </a:rPr>
                <a:t> TRANSISTOR (BC547)</a:t>
              </a:r>
            </a:p>
            <a:p>
              <a:pPr>
                <a:lnSpc>
                  <a:spcPts val="3954"/>
                </a:lnSpc>
              </a:pPr>
              <a:r>
                <a:rPr lang="en-US" sz="1938" dirty="0">
                  <a:solidFill>
                    <a:srgbClr val="57FFDC"/>
                  </a:solidFill>
                  <a:latin typeface="HK Grotesk Bold Bold"/>
                </a:rPr>
                <a:t> BULB HOLDER</a:t>
              </a:r>
            </a:p>
            <a:p>
              <a:pPr>
                <a:lnSpc>
                  <a:spcPts val="3954"/>
                </a:lnSpc>
              </a:pPr>
              <a:r>
                <a:rPr lang="en-US" sz="1938" dirty="0">
                  <a:solidFill>
                    <a:srgbClr val="57FFDC"/>
                  </a:solidFill>
                  <a:latin typeface="HK Grotesk Bold Bold"/>
                </a:rPr>
                <a:t> TWO PIN PLUG</a:t>
              </a:r>
            </a:p>
            <a:p>
              <a:pPr>
                <a:lnSpc>
                  <a:spcPts val="3954"/>
                </a:lnSpc>
              </a:pPr>
              <a:r>
                <a:rPr lang="en-US" sz="1938" dirty="0">
                  <a:solidFill>
                    <a:srgbClr val="57FFDC"/>
                  </a:solidFill>
                  <a:latin typeface="HK Grotesk Bold Bold"/>
                </a:rPr>
                <a:t> APDS-9960 GESTURE SENSOR</a:t>
              </a:r>
            </a:p>
          </p:txBody>
        </p:sp>
        <p:sp>
          <p:nvSpPr>
            <p:cNvPr id="29" name="TextBox 29"/>
            <p:cNvSpPr txBox="1"/>
            <p:nvPr/>
          </p:nvSpPr>
          <p:spPr>
            <a:xfrm>
              <a:off x="0" y="6542819"/>
              <a:ext cx="6991934" cy="384743"/>
            </a:xfrm>
            <a:prstGeom prst="rect">
              <a:avLst/>
            </a:prstGeom>
          </p:spPr>
          <p:txBody>
            <a:bodyPr lIns="0" tIns="0" rIns="0" bIns="0" rtlCol="0" anchor="t">
              <a:spAutoFit/>
            </a:bodyPr>
            <a:lstStyle/>
            <a:p>
              <a:pPr>
                <a:lnSpc>
                  <a:spcPts val="2352"/>
                </a:lnSpc>
              </a:pPr>
              <a:endParaRPr/>
            </a:p>
          </p:txBody>
        </p:sp>
      </p:grpSp>
      <p:grpSp>
        <p:nvGrpSpPr>
          <p:cNvPr id="30" name="Group 30"/>
          <p:cNvGrpSpPr>
            <a:grpSpLocks noChangeAspect="1"/>
          </p:cNvGrpSpPr>
          <p:nvPr/>
        </p:nvGrpSpPr>
        <p:grpSpPr>
          <a:xfrm>
            <a:off x="11263187" y="4310414"/>
            <a:ext cx="239034" cy="239034"/>
            <a:chOff x="6705600" y="1371600"/>
            <a:chExt cx="10972800" cy="10972800"/>
          </a:xfrm>
        </p:grpSpPr>
        <p:sp>
          <p:nvSpPr>
            <p:cNvPr id="31" name="Freeform 31"/>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32" name="Group 32"/>
          <p:cNvGrpSpPr>
            <a:grpSpLocks noChangeAspect="1"/>
          </p:cNvGrpSpPr>
          <p:nvPr/>
        </p:nvGrpSpPr>
        <p:grpSpPr>
          <a:xfrm>
            <a:off x="11263187" y="5458264"/>
            <a:ext cx="239034" cy="239034"/>
            <a:chOff x="6705600" y="1371600"/>
            <a:chExt cx="10972800" cy="10972800"/>
          </a:xfrm>
        </p:grpSpPr>
        <p:sp>
          <p:nvSpPr>
            <p:cNvPr id="33" name="Freeform 33"/>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grpSp>
        <p:nvGrpSpPr>
          <p:cNvPr id="34" name="Group 34"/>
          <p:cNvGrpSpPr>
            <a:grpSpLocks noChangeAspect="1"/>
          </p:cNvGrpSpPr>
          <p:nvPr/>
        </p:nvGrpSpPr>
        <p:grpSpPr>
          <a:xfrm>
            <a:off x="11263187" y="6606114"/>
            <a:ext cx="239034" cy="239034"/>
            <a:chOff x="6705600" y="1371600"/>
            <a:chExt cx="10972800" cy="10972800"/>
          </a:xfrm>
        </p:grpSpPr>
        <p:sp>
          <p:nvSpPr>
            <p:cNvPr id="35" name="Freeform 35"/>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36" name="Group 36"/>
          <p:cNvGrpSpPr>
            <a:grpSpLocks noChangeAspect="1"/>
          </p:cNvGrpSpPr>
          <p:nvPr/>
        </p:nvGrpSpPr>
        <p:grpSpPr>
          <a:xfrm>
            <a:off x="11263187" y="7753964"/>
            <a:ext cx="239034" cy="239034"/>
            <a:chOff x="6705600" y="1371600"/>
            <a:chExt cx="10972800" cy="10972800"/>
          </a:xfrm>
        </p:grpSpPr>
        <p:sp>
          <p:nvSpPr>
            <p:cNvPr id="37" name="Freeform 37"/>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grpSp>
        <p:nvGrpSpPr>
          <p:cNvPr id="38" name="Group 38"/>
          <p:cNvGrpSpPr>
            <a:grpSpLocks noChangeAspect="1"/>
          </p:cNvGrpSpPr>
          <p:nvPr/>
        </p:nvGrpSpPr>
        <p:grpSpPr>
          <a:xfrm>
            <a:off x="11263187" y="8901813"/>
            <a:ext cx="239034" cy="239034"/>
            <a:chOff x="6705600" y="1371600"/>
            <a:chExt cx="10972800" cy="10972800"/>
          </a:xfrm>
        </p:grpSpPr>
        <p:sp>
          <p:nvSpPr>
            <p:cNvPr id="39" name="Freeform 39"/>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sp>
        <p:nvSpPr>
          <p:cNvPr id="40" name="TextBox 40"/>
          <p:cNvSpPr txBox="1"/>
          <p:nvPr/>
        </p:nvSpPr>
        <p:spPr>
          <a:xfrm rot="-5400000">
            <a:off x="-1210191" y="6450696"/>
            <a:ext cx="4479293" cy="530853"/>
          </a:xfrm>
          <a:prstGeom prst="rect">
            <a:avLst/>
          </a:prstGeom>
        </p:spPr>
        <p:txBody>
          <a:bodyPr lIns="0" tIns="0" rIns="0" bIns="0" rtlCol="0" anchor="t">
            <a:spAutoFit/>
          </a:bodyPr>
          <a:lstStyle/>
          <a:p>
            <a:pPr algn="ctr">
              <a:lnSpc>
                <a:spcPts val="4013"/>
              </a:lnSpc>
            </a:pPr>
            <a:r>
              <a:rPr lang="en-US" sz="3615" spc="-108">
                <a:solidFill>
                  <a:srgbClr val="FFFFFF"/>
                </a:solidFill>
                <a:latin typeface="HK Grotesk Bold"/>
              </a:rPr>
              <a:t>SOFTWARE</a:t>
            </a:r>
          </a:p>
        </p:txBody>
      </p:sp>
      <p:sp>
        <p:nvSpPr>
          <p:cNvPr id="41" name="TextBox 41"/>
          <p:cNvSpPr txBox="1"/>
          <p:nvPr/>
        </p:nvSpPr>
        <p:spPr>
          <a:xfrm rot="-5400000">
            <a:off x="8471123" y="6460204"/>
            <a:ext cx="4479293" cy="530853"/>
          </a:xfrm>
          <a:prstGeom prst="rect">
            <a:avLst/>
          </a:prstGeom>
        </p:spPr>
        <p:txBody>
          <a:bodyPr lIns="0" tIns="0" rIns="0" bIns="0" rtlCol="0" anchor="t">
            <a:spAutoFit/>
          </a:bodyPr>
          <a:lstStyle/>
          <a:p>
            <a:pPr algn="ctr">
              <a:lnSpc>
                <a:spcPts val="4013"/>
              </a:lnSpc>
            </a:pPr>
            <a:r>
              <a:rPr lang="en-US" sz="3615" spc="-108">
                <a:solidFill>
                  <a:srgbClr val="FFFFFF"/>
                </a:solidFill>
                <a:latin typeface="HK Grotesk Bold"/>
              </a:rPr>
              <a:t>HARDWARE</a:t>
            </a:r>
          </a:p>
        </p:txBody>
      </p:sp>
      <p:grpSp>
        <p:nvGrpSpPr>
          <p:cNvPr id="42" name="Group 42"/>
          <p:cNvGrpSpPr/>
          <p:nvPr/>
        </p:nvGrpSpPr>
        <p:grpSpPr>
          <a:xfrm>
            <a:off x="15330652" y="7061766"/>
            <a:ext cx="1928648" cy="2082656"/>
            <a:chOff x="0" y="0"/>
            <a:chExt cx="2571531" cy="2776875"/>
          </a:xfrm>
        </p:grpSpPr>
        <p:sp>
          <p:nvSpPr>
            <p:cNvPr id="43" name="AutoShape 43"/>
            <p:cNvSpPr/>
            <p:nvPr/>
          </p:nvSpPr>
          <p:spPr>
            <a:xfrm>
              <a:off x="2508031" y="0"/>
              <a:ext cx="63500" cy="1767642"/>
            </a:xfrm>
            <a:prstGeom prst="rect">
              <a:avLst/>
            </a:prstGeom>
            <a:solidFill>
              <a:srgbClr val="57FFDC"/>
            </a:solidFill>
          </p:spPr>
        </p:sp>
        <p:sp>
          <p:nvSpPr>
            <p:cNvPr id="44" name="TextBox 44"/>
            <p:cNvSpPr txBox="1"/>
            <p:nvPr/>
          </p:nvSpPr>
          <p:spPr>
            <a:xfrm>
              <a:off x="0" y="2310295"/>
              <a:ext cx="2571531"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05</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4576175" y="1317895"/>
            <a:ext cx="9135650" cy="2213526"/>
            <a:chOff x="0" y="0"/>
            <a:chExt cx="12180867" cy="2951368"/>
          </a:xfrm>
        </p:grpSpPr>
        <p:sp>
          <p:nvSpPr>
            <p:cNvPr id="3" name="TextBox 3"/>
            <p:cNvSpPr txBox="1"/>
            <p:nvPr/>
          </p:nvSpPr>
          <p:spPr>
            <a:xfrm>
              <a:off x="0" y="66675"/>
              <a:ext cx="12180867" cy="1555745"/>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Problem Formulation</a:t>
              </a:r>
            </a:p>
          </p:txBody>
        </p:sp>
        <p:sp>
          <p:nvSpPr>
            <p:cNvPr id="4" name="TextBox 4"/>
            <p:cNvSpPr txBox="1"/>
            <p:nvPr/>
          </p:nvSpPr>
          <p:spPr>
            <a:xfrm>
              <a:off x="0" y="2306914"/>
              <a:ext cx="11523940" cy="644453"/>
            </a:xfrm>
            <a:prstGeom prst="rect">
              <a:avLst/>
            </a:prstGeom>
          </p:spPr>
          <p:txBody>
            <a:bodyPr lIns="0" tIns="0" rIns="0" bIns="0" rtlCol="0" anchor="t">
              <a:spAutoFit/>
            </a:bodyPr>
            <a:lstStyle/>
            <a:p>
              <a:pPr algn="ctr">
                <a:lnSpc>
                  <a:spcPts val="3900"/>
                </a:lnSpc>
              </a:pPr>
              <a:endParaRPr/>
            </a:p>
          </p:txBody>
        </p:sp>
      </p:grpSp>
      <p:pic>
        <p:nvPicPr>
          <p:cNvPr id="5" name="Picture 5"/>
          <p:cNvPicPr>
            <a:picLocks noChangeAspect="1"/>
          </p:cNvPicPr>
          <p:nvPr/>
        </p:nvPicPr>
        <p:blipFill>
          <a:blip r:embed="rId2">
            <a:alphaModFix amt="29000"/>
          </a:blip>
          <a:srcRect/>
          <a:stretch>
            <a:fillRect/>
          </a:stretch>
        </p:blipFill>
        <p:spPr>
          <a:xfrm rot="-231817">
            <a:off x="-2041502" y="5206915"/>
            <a:ext cx="21853999" cy="7390754"/>
          </a:xfrm>
          <a:prstGeom prst="rect">
            <a:avLst/>
          </a:prstGeom>
        </p:spPr>
      </p:pic>
      <p:grpSp>
        <p:nvGrpSpPr>
          <p:cNvPr id="6" name="Group 6"/>
          <p:cNvGrpSpPr/>
          <p:nvPr/>
        </p:nvGrpSpPr>
        <p:grpSpPr>
          <a:xfrm>
            <a:off x="984960" y="7183858"/>
            <a:ext cx="616957" cy="2074442"/>
            <a:chOff x="0" y="0"/>
            <a:chExt cx="822610" cy="2765923"/>
          </a:xfrm>
        </p:grpSpPr>
        <p:sp>
          <p:nvSpPr>
            <p:cNvPr id="7" name="AutoShape 7"/>
            <p:cNvSpPr/>
            <p:nvPr/>
          </p:nvSpPr>
          <p:spPr>
            <a:xfrm>
              <a:off x="0" y="0"/>
              <a:ext cx="63500" cy="1767642"/>
            </a:xfrm>
            <a:prstGeom prst="rect">
              <a:avLst/>
            </a:prstGeom>
            <a:solidFill>
              <a:srgbClr val="57FFDC"/>
            </a:solidFill>
          </p:spPr>
        </p:sp>
        <p:sp>
          <p:nvSpPr>
            <p:cNvPr id="8" name="TextBox 8"/>
            <p:cNvSpPr txBox="1"/>
            <p:nvPr/>
          </p:nvSpPr>
          <p:spPr>
            <a:xfrm>
              <a:off x="0" y="2310295"/>
              <a:ext cx="822610" cy="455628"/>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06</a:t>
              </a:r>
            </a:p>
          </p:txBody>
        </p:sp>
      </p:grpSp>
      <p:sp>
        <p:nvSpPr>
          <p:cNvPr id="9" name="TextBox 9"/>
          <p:cNvSpPr txBox="1"/>
          <p:nvPr/>
        </p:nvSpPr>
        <p:spPr>
          <a:xfrm>
            <a:off x="637104" y="3398071"/>
            <a:ext cx="17013793" cy="4281678"/>
          </a:xfrm>
          <a:prstGeom prst="rect">
            <a:avLst/>
          </a:prstGeom>
        </p:spPr>
        <p:txBody>
          <a:bodyPr lIns="0" tIns="0" rIns="0" bIns="0" rtlCol="0" anchor="t">
            <a:spAutoFit/>
          </a:bodyPr>
          <a:lstStyle/>
          <a:p>
            <a:pPr algn="ctr">
              <a:lnSpc>
                <a:spcPts val="4296"/>
              </a:lnSpc>
            </a:pPr>
            <a:r>
              <a:rPr lang="en-US" sz="2400">
                <a:solidFill>
                  <a:srgbClr val="FFFFFF"/>
                </a:solidFill>
                <a:latin typeface="HK Grotesk Bold Bold"/>
              </a:rPr>
              <a:t>THIS PROJECT MAINLY CONSISTS OF A HAND GESTURE RECOGNITION SECTION AND A CONTROL HUB SECTION. THE</a:t>
            </a:r>
          </a:p>
          <a:p>
            <a:pPr algn="ctr">
              <a:lnSpc>
                <a:spcPts val="4296"/>
              </a:lnSpc>
            </a:pPr>
            <a:r>
              <a:rPr lang="en-US" sz="2400">
                <a:solidFill>
                  <a:srgbClr val="FFFFFF"/>
                </a:solidFill>
                <a:latin typeface="HK Grotesk Bold Bold"/>
              </a:rPr>
              <a:t>HAND GESTURE RECOGNITION SECTION CONSISTS OF A MICROCONTROLLER AND A TRANSMITTER. THE CONTROL HUB</a:t>
            </a:r>
          </a:p>
          <a:p>
            <a:pPr algn="ctr">
              <a:lnSpc>
                <a:spcPts val="4296"/>
              </a:lnSpc>
            </a:pPr>
            <a:r>
              <a:rPr lang="en-US" sz="2400">
                <a:solidFill>
                  <a:srgbClr val="FFFFFF"/>
                </a:solidFill>
                <a:latin typeface="HK Grotesk Bold Bold"/>
              </a:rPr>
              <a:t>CONSISTS OF A RECEIVER, A MICROCONTROLLER, A RELAY SWITCH AND A BLUETOOTH MODULE.</a:t>
            </a:r>
          </a:p>
          <a:p>
            <a:pPr algn="ctr">
              <a:lnSpc>
                <a:spcPts val="4296"/>
              </a:lnSpc>
            </a:pPr>
            <a:r>
              <a:rPr lang="en-US" sz="2400">
                <a:solidFill>
                  <a:srgbClr val="FFFFFF"/>
                </a:solidFill>
                <a:latin typeface="HK Grotesk Bold Bold"/>
              </a:rPr>
              <a:t>WE WILL DEVELOP SUCH A SYSTEM AS A BLUETOOTH ENABLED GLOVE DEVICE WHICH COMMUNICATES WITH A</a:t>
            </a:r>
          </a:p>
          <a:p>
            <a:pPr algn="ctr">
              <a:lnSpc>
                <a:spcPts val="4296"/>
              </a:lnSpc>
            </a:pPr>
            <a:r>
              <a:rPr lang="en-US" sz="2400">
                <a:solidFill>
                  <a:srgbClr val="FFFFFF"/>
                </a:solidFill>
                <a:latin typeface="HK Grotesk Bold Bold"/>
              </a:rPr>
              <a:t>REMOTE WEB SERVER TO CONTROL SMART-DEVICES WITHIN THE HOME.</a:t>
            </a:r>
          </a:p>
          <a:p>
            <a:pPr algn="ctr">
              <a:lnSpc>
                <a:spcPts val="4296"/>
              </a:lnSpc>
            </a:pPr>
            <a:r>
              <a:rPr lang="en-US" sz="2400">
                <a:solidFill>
                  <a:srgbClr val="FFFFFF"/>
                </a:solidFill>
                <a:latin typeface="HK Grotesk Bold Bold"/>
              </a:rPr>
              <a:t>THE BASIC PURPOSE OF THIS SYSTEM IS TO CONTROL DIFFERENT ELECTRONIC DEVICES WITH THE HELP OF HAND</a:t>
            </a:r>
          </a:p>
          <a:p>
            <a:pPr algn="ctr">
              <a:lnSpc>
                <a:spcPts val="4296"/>
              </a:lnSpc>
            </a:pPr>
            <a:r>
              <a:rPr lang="en-US" sz="2400">
                <a:solidFill>
                  <a:srgbClr val="FFFFFF"/>
                </a:solidFill>
                <a:latin typeface="HK Grotesk Bold"/>
              </a:rPr>
              <a:t>MOVEMENT. THUS, THIS SYSTEM WILL WORK AS A REMOTE CONTROL FOR OPERATING DIFFERENT ELECTRONIC</a:t>
            </a:r>
          </a:p>
          <a:p>
            <a:pPr algn="ctr">
              <a:lnSpc>
                <a:spcPts val="4296"/>
              </a:lnSpc>
            </a:pPr>
            <a:r>
              <a:rPr lang="en-US" sz="2400">
                <a:solidFill>
                  <a:srgbClr val="FFFFFF"/>
                </a:solidFill>
                <a:latin typeface="HK Grotesk Bold"/>
              </a:rPr>
              <a:t>DEVICES PRESENT IN DAILY USE.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792178">
            <a:off x="-3184334" y="-1644671"/>
            <a:ext cx="11135343" cy="3391383"/>
          </a:xfrm>
          <a:prstGeom prst="rect">
            <a:avLst/>
          </a:prstGeom>
        </p:spPr>
      </p:pic>
      <p:sp>
        <p:nvSpPr>
          <p:cNvPr id="3" name="AutoShape 3"/>
          <p:cNvSpPr/>
          <p:nvPr/>
        </p:nvSpPr>
        <p:spPr>
          <a:xfrm>
            <a:off x="8138756" y="1028700"/>
            <a:ext cx="52381" cy="8229600"/>
          </a:xfrm>
          <a:prstGeom prst="rect">
            <a:avLst/>
          </a:prstGeom>
          <a:solidFill>
            <a:srgbClr val="57FFDC"/>
          </a:solidFill>
        </p:spPr>
      </p:sp>
      <p:sp>
        <p:nvSpPr>
          <p:cNvPr id="4" name="TextBox 4"/>
          <p:cNvSpPr txBox="1"/>
          <p:nvPr/>
        </p:nvSpPr>
        <p:spPr>
          <a:xfrm>
            <a:off x="984960" y="4601768"/>
            <a:ext cx="5910916" cy="1150140"/>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Objectives</a:t>
            </a:r>
          </a:p>
        </p:txBody>
      </p:sp>
      <p:sp>
        <p:nvSpPr>
          <p:cNvPr id="5" name="TextBox 5"/>
          <p:cNvSpPr txBox="1"/>
          <p:nvPr/>
        </p:nvSpPr>
        <p:spPr>
          <a:xfrm>
            <a:off x="8978745" y="1142674"/>
            <a:ext cx="8115300" cy="8257270"/>
          </a:xfrm>
          <a:prstGeom prst="rect">
            <a:avLst/>
          </a:prstGeom>
        </p:spPr>
        <p:txBody>
          <a:bodyPr lIns="0" tIns="0" rIns="0" bIns="0" rtlCol="0" anchor="t">
            <a:spAutoFit/>
          </a:bodyPr>
          <a:lstStyle/>
          <a:p>
            <a:pPr>
              <a:lnSpc>
                <a:spcPts val="4679"/>
              </a:lnSpc>
            </a:pPr>
            <a:r>
              <a:rPr lang="en-US" sz="2999">
                <a:solidFill>
                  <a:srgbClr val="57FFDC"/>
                </a:solidFill>
                <a:latin typeface="HK Grotesk Bold Bold"/>
              </a:rPr>
              <a:t>1) USERS CAN USE SIMPLE HAND GESTURES IN ORDER TO CONTROL THE APPLIANCES.</a:t>
            </a:r>
          </a:p>
          <a:p>
            <a:pPr>
              <a:lnSpc>
                <a:spcPts val="4679"/>
              </a:lnSpc>
            </a:pPr>
            <a:r>
              <a:rPr lang="en-US" sz="2999">
                <a:solidFill>
                  <a:srgbClr val="57FFDC"/>
                </a:solidFill>
                <a:latin typeface="HK Grotesk Bold Bold"/>
              </a:rPr>
              <a:t>2) PHYSICALLY IMPAIRED PEOPLE WOULD NOT REQUIRE EXTRA HELP IN ORDER TO MAKE USE OF HOME</a:t>
            </a:r>
          </a:p>
          <a:p>
            <a:pPr>
              <a:lnSpc>
                <a:spcPts val="4679"/>
              </a:lnSpc>
            </a:pPr>
            <a:r>
              <a:rPr lang="en-US" sz="2999">
                <a:solidFill>
                  <a:srgbClr val="57FFDC"/>
                </a:solidFill>
                <a:latin typeface="HK Grotesk Bold Bold"/>
              </a:rPr>
              <a:t>APPLIANCES.</a:t>
            </a:r>
          </a:p>
          <a:p>
            <a:pPr>
              <a:lnSpc>
                <a:spcPts val="4679"/>
              </a:lnSpc>
            </a:pPr>
            <a:r>
              <a:rPr lang="en-US" sz="2999">
                <a:solidFill>
                  <a:srgbClr val="57FFDC"/>
                </a:solidFill>
                <a:latin typeface="HK Grotesk Bold Bold"/>
              </a:rPr>
              <a:t>3) WE WILL BE DEVELOPING SUCH A SYSTEM AS A BLUETOOTH ENABLED GLOVE DEVICE WHICH</a:t>
            </a:r>
          </a:p>
          <a:p>
            <a:pPr>
              <a:lnSpc>
                <a:spcPts val="4679"/>
              </a:lnSpc>
            </a:pPr>
            <a:r>
              <a:rPr lang="en-US" sz="2999">
                <a:solidFill>
                  <a:srgbClr val="57FFDC"/>
                </a:solidFill>
                <a:latin typeface="HK Grotesk Bold Bold"/>
              </a:rPr>
              <a:t>COMMUNICATES WITH A REMOTE WEB SERVER TO CONTROL SMART-DEVICES WITHIN THE HOME.</a:t>
            </a:r>
          </a:p>
          <a:p>
            <a:pPr>
              <a:lnSpc>
                <a:spcPts val="4680"/>
              </a:lnSpc>
            </a:pPr>
            <a:r>
              <a:rPr lang="en-US" sz="2999">
                <a:solidFill>
                  <a:srgbClr val="57FFDC"/>
                </a:solidFill>
                <a:latin typeface="HK Grotesk Bold Bold"/>
              </a:rPr>
              <a:t>4) THE DEVICE WILL HELP THE AGED PERSONS TOO</a:t>
            </a:r>
          </a:p>
        </p:txBody>
      </p:sp>
      <p:grpSp>
        <p:nvGrpSpPr>
          <p:cNvPr id="6" name="Group 6"/>
          <p:cNvGrpSpPr>
            <a:grpSpLocks noChangeAspect="1"/>
          </p:cNvGrpSpPr>
          <p:nvPr/>
        </p:nvGrpSpPr>
        <p:grpSpPr>
          <a:xfrm>
            <a:off x="7979987" y="1405820"/>
            <a:ext cx="369918" cy="369918"/>
            <a:chOff x="6705600" y="1371600"/>
            <a:chExt cx="10972800" cy="10972800"/>
          </a:xfrm>
        </p:grpSpPr>
        <p:sp>
          <p:nvSpPr>
            <p:cNvPr id="7" name="Freeform 7"/>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8" name="Group 8"/>
          <p:cNvGrpSpPr>
            <a:grpSpLocks noChangeAspect="1"/>
          </p:cNvGrpSpPr>
          <p:nvPr/>
        </p:nvGrpSpPr>
        <p:grpSpPr>
          <a:xfrm>
            <a:off x="7953797" y="4773582"/>
            <a:ext cx="369918" cy="369918"/>
            <a:chOff x="6705600" y="1371600"/>
            <a:chExt cx="10972800" cy="10972800"/>
          </a:xfrm>
        </p:grpSpPr>
        <p:sp>
          <p:nvSpPr>
            <p:cNvPr id="9" name="Freeform 9"/>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10" name="Group 10"/>
          <p:cNvGrpSpPr>
            <a:grpSpLocks noChangeAspect="1"/>
          </p:cNvGrpSpPr>
          <p:nvPr/>
        </p:nvGrpSpPr>
        <p:grpSpPr>
          <a:xfrm>
            <a:off x="7979987" y="8324630"/>
            <a:ext cx="369918" cy="369918"/>
            <a:chOff x="6705600" y="1371600"/>
            <a:chExt cx="10972800" cy="10972800"/>
          </a:xfrm>
        </p:grpSpPr>
        <p:sp>
          <p:nvSpPr>
            <p:cNvPr id="11" name="Freeform 11"/>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12" name="Group 12"/>
          <p:cNvGrpSpPr>
            <a:grpSpLocks noChangeAspect="1"/>
          </p:cNvGrpSpPr>
          <p:nvPr/>
        </p:nvGrpSpPr>
        <p:grpSpPr>
          <a:xfrm>
            <a:off x="7953797" y="2464606"/>
            <a:ext cx="369918" cy="369918"/>
            <a:chOff x="6705600" y="1371600"/>
            <a:chExt cx="10972800" cy="10972800"/>
          </a:xfrm>
        </p:grpSpPr>
        <p:sp>
          <p:nvSpPr>
            <p:cNvPr id="13" name="Freeform 13"/>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14" name="Group 14"/>
          <p:cNvGrpSpPr/>
          <p:nvPr/>
        </p:nvGrpSpPr>
        <p:grpSpPr>
          <a:xfrm>
            <a:off x="15330652" y="7061766"/>
            <a:ext cx="1928648" cy="2082656"/>
            <a:chOff x="0" y="0"/>
            <a:chExt cx="2571531" cy="2776875"/>
          </a:xfrm>
        </p:grpSpPr>
        <p:sp>
          <p:nvSpPr>
            <p:cNvPr id="15" name="AutoShape 15"/>
            <p:cNvSpPr/>
            <p:nvPr/>
          </p:nvSpPr>
          <p:spPr>
            <a:xfrm>
              <a:off x="2508031" y="0"/>
              <a:ext cx="63500" cy="1767642"/>
            </a:xfrm>
            <a:prstGeom prst="rect">
              <a:avLst/>
            </a:prstGeom>
            <a:solidFill>
              <a:srgbClr val="57FFDC"/>
            </a:solidFill>
          </p:spPr>
        </p:sp>
        <p:sp>
          <p:nvSpPr>
            <p:cNvPr id="16" name="TextBox 16"/>
            <p:cNvSpPr txBox="1"/>
            <p:nvPr/>
          </p:nvSpPr>
          <p:spPr>
            <a:xfrm>
              <a:off x="0" y="2310295"/>
              <a:ext cx="2571531"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07</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0000"/>
          </a:blip>
          <a:srcRect/>
          <a:stretch>
            <a:fillRect/>
          </a:stretch>
        </p:blipFill>
        <p:spPr>
          <a:xfrm rot="-3436445">
            <a:off x="3821047" y="208766"/>
            <a:ext cx="21356206" cy="6874465"/>
          </a:xfrm>
          <a:prstGeom prst="rect">
            <a:avLst/>
          </a:prstGeom>
        </p:spPr>
      </p:pic>
      <p:grpSp>
        <p:nvGrpSpPr>
          <p:cNvPr id="3" name="Group 3"/>
          <p:cNvGrpSpPr>
            <a:grpSpLocks noChangeAspect="1"/>
          </p:cNvGrpSpPr>
          <p:nvPr/>
        </p:nvGrpSpPr>
        <p:grpSpPr>
          <a:xfrm>
            <a:off x="8541713" y="1028700"/>
            <a:ext cx="8100629" cy="7333706"/>
            <a:chOff x="0" y="0"/>
            <a:chExt cx="5580380" cy="5052060"/>
          </a:xfrm>
        </p:grpSpPr>
        <p:sp>
          <p:nvSpPr>
            <p:cNvPr id="4" name="Freeform 4"/>
            <p:cNvSpPr/>
            <p:nvPr/>
          </p:nvSpPr>
          <p:spPr>
            <a:xfrm>
              <a:off x="-635000" y="-673100"/>
              <a:ext cx="6488430" cy="6027420"/>
            </a:xfrm>
            <a:custGeom>
              <a:avLst/>
              <a:gdLst/>
              <a:ahLst/>
              <a:cxnLst/>
              <a:rect l="l" t="t" r="r" b="b"/>
              <a:pathLst>
                <a:path w="6488430" h="6027420">
                  <a:moveTo>
                    <a:pt x="5344160" y="1055370"/>
                  </a:moveTo>
                  <a:cubicBezTo>
                    <a:pt x="4573270" y="651510"/>
                    <a:pt x="3856990" y="1112520"/>
                    <a:pt x="3284220" y="1112520"/>
                  </a:cubicBezTo>
                  <a:cubicBezTo>
                    <a:pt x="2839720" y="1112520"/>
                    <a:pt x="2001520" y="0"/>
                    <a:pt x="1000760" y="1314450"/>
                  </a:cubicBezTo>
                  <a:cubicBezTo>
                    <a:pt x="0" y="2628900"/>
                    <a:pt x="1247140" y="3865880"/>
                    <a:pt x="2368550" y="4946650"/>
                  </a:cubicBezTo>
                  <a:cubicBezTo>
                    <a:pt x="3489960" y="6027420"/>
                    <a:pt x="5013960" y="6009640"/>
                    <a:pt x="5894070" y="4725670"/>
                  </a:cubicBezTo>
                  <a:cubicBezTo>
                    <a:pt x="6488430" y="3859530"/>
                    <a:pt x="6229350" y="1520190"/>
                    <a:pt x="5344160" y="1055370"/>
                  </a:cubicBezTo>
                  <a:close/>
                </a:path>
              </a:pathLst>
            </a:custGeom>
            <a:blipFill>
              <a:blip r:embed="rId3"/>
              <a:stretch>
                <a:fillRect l="-30488" t="-4" r="-30466"/>
              </a:stretch>
            </a:blipFill>
          </p:spPr>
        </p:sp>
      </p:grpSp>
      <p:grpSp>
        <p:nvGrpSpPr>
          <p:cNvPr id="5" name="Group 5"/>
          <p:cNvGrpSpPr/>
          <p:nvPr/>
        </p:nvGrpSpPr>
        <p:grpSpPr>
          <a:xfrm>
            <a:off x="16642343" y="7183858"/>
            <a:ext cx="616957" cy="2082656"/>
            <a:chOff x="0" y="0"/>
            <a:chExt cx="822610" cy="2776875"/>
          </a:xfrm>
        </p:grpSpPr>
        <p:sp>
          <p:nvSpPr>
            <p:cNvPr id="6" name="AutoShape 6"/>
            <p:cNvSpPr/>
            <p:nvPr/>
          </p:nvSpPr>
          <p:spPr>
            <a:xfrm>
              <a:off x="759110" y="0"/>
              <a:ext cx="63500" cy="1767642"/>
            </a:xfrm>
            <a:prstGeom prst="rect">
              <a:avLst/>
            </a:prstGeom>
            <a:solidFill>
              <a:srgbClr val="57FFDC"/>
            </a:solidFill>
          </p:spPr>
        </p:sp>
        <p:sp>
          <p:nvSpPr>
            <p:cNvPr id="7" name="TextBox 7"/>
            <p:cNvSpPr txBox="1"/>
            <p:nvPr/>
          </p:nvSpPr>
          <p:spPr>
            <a:xfrm>
              <a:off x="0" y="2310295"/>
              <a:ext cx="822610"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08</a:t>
              </a:r>
            </a:p>
          </p:txBody>
        </p:sp>
      </p:grpSp>
      <p:grpSp>
        <p:nvGrpSpPr>
          <p:cNvPr id="8" name="Group 8"/>
          <p:cNvGrpSpPr/>
          <p:nvPr/>
        </p:nvGrpSpPr>
        <p:grpSpPr>
          <a:xfrm>
            <a:off x="426413" y="1128739"/>
            <a:ext cx="8115300" cy="7133629"/>
            <a:chOff x="0" y="0"/>
            <a:chExt cx="10820400" cy="9511505"/>
          </a:xfrm>
        </p:grpSpPr>
        <p:sp>
          <p:nvSpPr>
            <p:cNvPr id="9" name="TextBox 9"/>
            <p:cNvSpPr txBox="1"/>
            <p:nvPr/>
          </p:nvSpPr>
          <p:spPr>
            <a:xfrm>
              <a:off x="0" y="66675"/>
              <a:ext cx="10820400" cy="1555745"/>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Methodology Used</a:t>
              </a:r>
            </a:p>
          </p:txBody>
        </p:sp>
        <p:sp>
          <p:nvSpPr>
            <p:cNvPr id="10" name="TextBox 10"/>
            <p:cNvSpPr txBox="1"/>
            <p:nvPr/>
          </p:nvSpPr>
          <p:spPr>
            <a:xfrm>
              <a:off x="0" y="2295520"/>
              <a:ext cx="10820400" cy="7215985"/>
            </a:xfrm>
            <a:prstGeom prst="rect">
              <a:avLst/>
            </a:prstGeom>
          </p:spPr>
          <p:txBody>
            <a:bodyPr lIns="0" tIns="0" rIns="0" bIns="0" rtlCol="0" anchor="t">
              <a:spAutoFit/>
            </a:bodyPr>
            <a:lstStyle/>
            <a:p>
              <a:pPr>
                <a:lnSpc>
                  <a:spcPts val="3899"/>
                </a:lnSpc>
              </a:pPr>
              <a:r>
                <a:rPr lang="en-US" sz="2999" spc="-59">
                  <a:solidFill>
                    <a:srgbClr val="FFFFFF"/>
                  </a:solidFill>
                  <a:latin typeface="HK Grotesk Light"/>
                </a:rPr>
                <a:t>In this project we are going to make such an application using Bluetooth enabled glove devices</a:t>
              </a:r>
            </a:p>
            <a:p>
              <a:pPr>
                <a:lnSpc>
                  <a:spcPts val="3899"/>
                </a:lnSpc>
              </a:pPr>
              <a:r>
                <a:rPr lang="en-US" sz="2999" spc="-59">
                  <a:solidFill>
                    <a:srgbClr val="FFFFFF"/>
                  </a:solidFill>
                  <a:latin typeface="HK Grotesk Light"/>
                </a:rPr>
                <a:t>which communicates with a remote web server to control smart-devices within the home. The</a:t>
              </a:r>
            </a:p>
            <a:p>
              <a:pPr>
                <a:lnSpc>
                  <a:spcPts val="3899"/>
                </a:lnSpc>
              </a:pPr>
              <a:r>
                <a:rPr lang="en-US" sz="2999" spc="-59">
                  <a:solidFill>
                    <a:srgbClr val="FFFFFF"/>
                  </a:solidFill>
                  <a:latin typeface="HK Grotesk Light"/>
                </a:rPr>
                <a:t>hand gesture recognition section consists of a microcontroller and a transmitter. The control</a:t>
              </a:r>
            </a:p>
            <a:p>
              <a:pPr>
                <a:lnSpc>
                  <a:spcPts val="3899"/>
                </a:lnSpc>
              </a:pPr>
              <a:r>
                <a:rPr lang="en-US" sz="2999" spc="-59">
                  <a:solidFill>
                    <a:srgbClr val="FFFFFF"/>
                  </a:solidFill>
                  <a:latin typeface="HK Grotesk Light"/>
                </a:rPr>
                <a:t>hub consists of a receiver, a microcontroller, a relay switch and a Bluetooth module.</a:t>
              </a:r>
            </a:p>
            <a:p>
              <a:pPr>
                <a:lnSpc>
                  <a:spcPts val="3899"/>
                </a:lnSpc>
              </a:pPr>
              <a:r>
                <a:rPr lang="en-US" sz="2999" spc="-59">
                  <a:solidFill>
                    <a:srgbClr val="FFFFFF"/>
                  </a:solidFill>
                  <a:latin typeface="HK Grotesk Light"/>
                </a:rPr>
                <a:t>We will be designing a Chatbot that will serve as a frontend in order to guide the user and</a:t>
              </a:r>
            </a:p>
            <a:p>
              <a:pPr>
                <a:lnSpc>
                  <a:spcPts val="3900"/>
                </a:lnSpc>
              </a:pPr>
              <a:r>
                <a:rPr lang="en-US" sz="2999" spc="-59">
                  <a:solidFill>
                    <a:srgbClr val="FFFFFF"/>
                  </a:solidFill>
                  <a:latin typeface="HK Grotesk Light"/>
                </a:rPr>
                <a:t>interact with him.</a:t>
              </a:r>
            </a:p>
          </p:txBody>
        </p:sp>
      </p:grpSp>
      <p:pic>
        <p:nvPicPr>
          <p:cNvPr id="11" name="Picture 11"/>
          <p:cNvPicPr>
            <a:picLocks noChangeAspect="1"/>
          </p:cNvPicPr>
          <p:nvPr/>
        </p:nvPicPr>
        <p:blipFill>
          <a:blip r:embed="rId4"/>
          <a:srcRect/>
          <a:stretch>
            <a:fillRect/>
          </a:stretch>
        </p:blipFill>
        <p:spPr>
          <a:xfrm rot="5877639">
            <a:off x="1316184" y="10066933"/>
            <a:ext cx="4187463" cy="158362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2000"/>
          </a:blip>
          <a:srcRect/>
          <a:stretch>
            <a:fillRect/>
          </a:stretch>
        </p:blipFill>
        <p:spPr>
          <a:xfrm rot="-3436445">
            <a:off x="3821047" y="208766"/>
            <a:ext cx="21356206" cy="6874465"/>
          </a:xfrm>
          <a:prstGeom prst="rect">
            <a:avLst/>
          </a:prstGeom>
        </p:spPr>
      </p:pic>
      <p:grpSp>
        <p:nvGrpSpPr>
          <p:cNvPr id="3" name="Group 3"/>
          <p:cNvGrpSpPr>
            <a:grpSpLocks noChangeAspect="1"/>
          </p:cNvGrpSpPr>
          <p:nvPr/>
        </p:nvGrpSpPr>
        <p:grpSpPr>
          <a:xfrm>
            <a:off x="8541713" y="1028700"/>
            <a:ext cx="8100629" cy="7333706"/>
            <a:chOff x="0" y="0"/>
            <a:chExt cx="5580380" cy="5052060"/>
          </a:xfrm>
        </p:grpSpPr>
        <p:sp>
          <p:nvSpPr>
            <p:cNvPr id="4" name="Freeform 4"/>
            <p:cNvSpPr/>
            <p:nvPr/>
          </p:nvSpPr>
          <p:spPr>
            <a:xfrm>
              <a:off x="-635000" y="-673100"/>
              <a:ext cx="6488430" cy="6027420"/>
            </a:xfrm>
            <a:custGeom>
              <a:avLst/>
              <a:gdLst/>
              <a:ahLst/>
              <a:cxnLst/>
              <a:rect l="l" t="t" r="r" b="b"/>
              <a:pathLst>
                <a:path w="6488430" h="6027420">
                  <a:moveTo>
                    <a:pt x="5344160" y="1055370"/>
                  </a:moveTo>
                  <a:cubicBezTo>
                    <a:pt x="4573270" y="651510"/>
                    <a:pt x="3856990" y="1112520"/>
                    <a:pt x="3284220" y="1112520"/>
                  </a:cubicBezTo>
                  <a:cubicBezTo>
                    <a:pt x="2839720" y="1112520"/>
                    <a:pt x="2001520" y="0"/>
                    <a:pt x="1000760" y="1314450"/>
                  </a:cubicBezTo>
                  <a:cubicBezTo>
                    <a:pt x="0" y="2628900"/>
                    <a:pt x="1247140" y="3865880"/>
                    <a:pt x="2368550" y="4946650"/>
                  </a:cubicBezTo>
                  <a:cubicBezTo>
                    <a:pt x="3489960" y="6027420"/>
                    <a:pt x="5013960" y="6009640"/>
                    <a:pt x="5894070" y="4725670"/>
                  </a:cubicBezTo>
                  <a:cubicBezTo>
                    <a:pt x="6488430" y="3859530"/>
                    <a:pt x="6229350" y="1520190"/>
                    <a:pt x="5344160" y="1055370"/>
                  </a:cubicBezTo>
                  <a:close/>
                </a:path>
              </a:pathLst>
            </a:custGeom>
            <a:blipFill>
              <a:blip r:embed="rId3"/>
              <a:stretch>
                <a:fillRect l="-46522" t="-4" r="-600"/>
              </a:stretch>
            </a:blipFill>
          </p:spPr>
        </p:sp>
      </p:grpSp>
      <p:grpSp>
        <p:nvGrpSpPr>
          <p:cNvPr id="5" name="Group 5"/>
          <p:cNvGrpSpPr/>
          <p:nvPr/>
        </p:nvGrpSpPr>
        <p:grpSpPr>
          <a:xfrm>
            <a:off x="16642343" y="7183858"/>
            <a:ext cx="616957" cy="2082656"/>
            <a:chOff x="0" y="0"/>
            <a:chExt cx="822610" cy="2776875"/>
          </a:xfrm>
        </p:grpSpPr>
        <p:sp>
          <p:nvSpPr>
            <p:cNvPr id="6" name="AutoShape 6"/>
            <p:cNvSpPr/>
            <p:nvPr/>
          </p:nvSpPr>
          <p:spPr>
            <a:xfrm>
              <a:off x="759110" y="0"/>
              <a:ext cx="63500" cy="1767642"/>
            </a:xfrm>
            <a:prstGeom prst="rect">
              <a:avLst/>
            </a:prstGeom>
            <a:solidFill>
              <a:srgbClr val="57FFDC"/>
            </a:solidFill>
          </p:spPr>
        </p:sp>
        <p:sp>
          <p:nvSpPr>
            <p:cNvPr id="7" name="TextBox 7"/>
            <p:cNvSpPr txBox="1"/>
            <p:nvPr/>
          </p:nvSpPr>
          <p:spPr>
            <a:xfrm>
              <a:off x="0" y="2310295"/>
              <a:ext cx="822610"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Bold"/>
                </a:rPr>
                <a:t>09</a:t>
              </a:r>
            </a:p>
          </p:txBody>
        </p:sp>
      </p:grpSp>
      <p:pic>
        <p:nvPicPr>
          <p:cNvPr id="8" name="Picture 8"/>
          <p:cNvPicPr>
            <a:picLocks noChangeAspect="1"/>
          </p:cNvPicPr>
          <p:nvPr/>
        </p:nvPicPr>
        <p:blipFill>
          <a:blip r:embed="rId4"/>
          <a:srcRect/>
          <a:stretch>
            <a:fillRect/>
          </a:stretch>
        </p:blipFill>
        <p:spPr>
          <a:xfrm rot="5877639">
            <a:off x="1316184" y="-401976"/>
            <a:ext cx="4187463" cy="1583622"/>
          </a:xfrm>
          <a:prstGeom prst="rect">
            <a:avLst/>
          </a:prstGeom>
        </p:spPr>
      </p:pic>
      <p:sp>
        <p:nvSpPr>
          <p:cNvPr id="9" name="TextBox 9"/>
          <p:cNvSpPr txBox="1"/>
          <p:nvPr/>
        </p:nvSpPr>
        <p:spPr>
          <a:xfrm>
            <a:off x="426413" y="3197908"/>
            <a:ext cx="8115300" cy="2957189"/>
          </a:xfrm>
          <a:prstGeom prst="rect">
            <a:avLst/>
          </a:prstGeom>
        </p:spPr>
        <p:txBody>
          <a:bodyPr lIns="0" tIns="0" rIns="0" bIns="0" rtlCol="0" anchor="t">
            <a:spAutoFit/>
          </a:bodyPr>
          <a:lstStyle/>
          <a:p>
            <a:pPr>
              <a:lnSpc>
                <a:spcPts val="3899"/>
              </a:lnSpc>
            </a:pPr>
            <a:r>
              <a:rPr lang="en-US" sz="2999" spc="-59">
                <a:solidFill>
                  <a:srgbClr val="FFFFFF"/>
                </a:solidFill>
                <a:latin typeface="HK Grotesk Light"/>
              </a:rPr>
              <a:t>Then the gesture the user makes, will be captured and recognized and it will be converted into</a:t>
            </a:r>
          </a:p>
          <a:p>
            <a:pPr>
              <a:lnSpc>
                <a:spcPts val="3899"/>
              </a:lnSpc>
            </a:pPr>
            <a:r>
              <a:rPr lang="en-US" sz="2999" spc="-59">
                <a:solidFill>
                  <a:srgbClr val="FFFFFF"/>
                </a:solidFill>
                <a:latin typeface="HK Grotesk Light"/>
              </a:rPr>
              <a:t>binary form in order and will be sent to the bluetooth module.</a:t>
            </a:r>
          </a:p>
          <a:p>
            <a:pPr>
              <a:lnSpc>
                <a:spcPts val="3900"/>
              </a:lnSpc>
            </a:pPr>
            <a:r>
              <a:rPr lang="en-US" sz="2999" spc="-59">
                <a:solidFill>
                  <a:srgbClr val="FFFFFF"/>
                </a:solidFill>
                <a:latin typeface="HK Grotesk Light"/>
              </a:rPr>
              <a:t>We will be making use of Deep learning and Machine learning collectively.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1609</Words>
  <Application>Microsoft Office PowerPoint</Application>
  <PresentationFormat>Custom</PresentationFormat>
  <Paragraphs>173</Paragraphs>
  <Slides>19</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Calibri</vt:lpstr>
      <vt:lpstr>HK Grotesk Light</vt:lpstr>
      <vt:lpstr>Arimo Bold</vt:lpstr>
      <vt:lpstr>Arial</vt:lpstr>
      <vt:lpstr>Hibernate</vt:lpstr>
      <vt:lpstr>HK Grotesk Bold Bold</vt:lpstr>
      <vt:lpstr>Open Sans Light</vt:lpstr>
      <vt:lpstr>HK Grotesk Light Bold</vt:lpstr>
      <vt:lpstr>Times Neue Roman Bold</vt:lpstr>
      <vt:lpstr>HK Grotesk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APPLIANCE AUTOMATION USING HAND GESTURES</dc:title>
  <cp:lastModifiedBy>chitrang juneja</cp:lastModifiedBy>
  <cp:revision>3</cp:revision>
  <dcterms:created xsi:type="dcterms:W3CDTF">2006-08-16T00:00:00Z</dcterms:created>
  <dcterms:modified xsi:type="dcterms:W3CDTF">2020-12-08T05:22:29Z</dcterms:modified>
  <dc:identifier>DAEPqBB50tA</dc:identifier>
</cp:coreProperties>
</file>

<file path=docProps/thumbnail.jpeg>
</file>